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628" r:id="rId2"/>
    <p:sldId id="746" r:id="rId3"/>
    <p:sldId id="747" r:id="rId4"/>
    <p:sldId id="748" r:id="rId5"/>
    <p:sldId id="749" r:id="rId6"/>
    <p:sldId id="750" r:id="rId7"/>
    <p:sldId id="751" r:id="rId8"/>
    <p:sldId id="752" r:id="rId9"/>
    <p:sldId id="753" r:id="rId10"/>
    <p:sldId id="754" r:id="rId11"/>
    <p:sldId id="755" r:id="rId12"/>
    <p:sldId id="756" r:id="rId13"/>
    <p:sldId id="770" r:id="rId14"/>
    <p:sldId id="771" r:id="rId15"/>
    <p:sldId id="772" r:id="rId16"/>
    <p:sldId id="773" r:id="rId17"/>
    <p:sldId id="774" r:id="rId18"/>
    <p:sldId id="775" r:id="rId19"/>
    <p:sldId id="777" r:id="rId20"/>
    <p:sldId id="778" r:id="rId21"/>
    <p:sldId id="779" r:id="rId22"/>
    <p:sldId id="776" r:id="rId23"/>
    <p:sldId id="780" r:id="rId24"/>
    <p:sldId id="781" r:id="rId25"/>
    <p:sldId id="782" r:id="rId26"/>
    <p:sldId id="784" r:id="rId27"/>
    <p:sldId id="785" r:id="rId28"/>
    <p:sldId id="786" r:id="rId29"/>
    <p:sldId id="790" r:id="rId30"/>
    <p:sldId id="791" r:id="rId31"/>
    <p:sldId id="792" r:id="rId32"/>
    <p:sldId id="793" r:id="rId33"/>
    <p:sldId id="795" r:id="rId34"/>
    <p:sldId id="794" r:id="rId35"/>
    <p:sldId id="796" r:id="rId36"/>
    <p:sldId id="818" r:id="rId37"/>
    <p:sldId id="819" r:id="rId38"/>
    <p:sldId id="820" r:id="rId39"/>
    <p:sldId id="758" r:id="rId40"/>
    <p:sldId id="759" r:id="rId41"/>
    <p:sldId id="760" r:id="rId42"/>
    <p:sldId id="762" r:id="rId43"/>
    <p:sldId id="788" r:id="rId44"/>
    <p:sldId id="763" r:id="rId45"/>
    <p:sldId id="764" r:id="rId46"/>
    <p:sldId id="765" r:id="rId47"/>
    <p:sldId id="766" r:id="rId48"/>
    <p:sldId id="787" r:id="rId49"/>
    <p:sldId id="767" r:id="rId50"/>
    <p:sldId id="789" r:id="rId51"/>
    <p:sldId id="797" r:id="rId52"/>
    <p:sldId id="798" r:id="rId53"/>
    <p:sldId id="799" r:id="rId54"/>
    <p:sldId id="800" r:id="rId55"/>
    <p:sldId id="801" r:id="rId56"/>
    <p:sldId id="803" r:id="rId57"/>
    <p:sldId id="804" r:id="rId58"/>
    <p:sldId id="806" r:id="rId59"/>
    <p:sldId id="807" r:id="rId60"/>
    <p:sldId id="808" r:id="rId61"/>
    <p:sldId id="802" r:id="rId62"/>
    <p:sldId id="809" r:id="rId63"/>
    <p:sldId id="811" r:id="rId64"/>
    <p:sldId id="814" r:id="rId65"/>
    <p:sldId id="810" r:id="rId66"/>
    <p:sldId id="815" r:id="rId67"/>
    <p:sldId id="813" r:id="rId68"/>
    <p:sldId id="816" r:id="rId69"/>
    <p:sldId id="81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92" d="100"/>
          <a:sy n="92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8072-D5E6-4FD1-90F9-ADA385446DE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0630-79EF-487A-89A7-ED4C74C8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E07A-8FE8-4024-B129-9087A8BCA426}" type="datetime1">
              <a:rPr lang="en-US" smtClean="0"/>
              <a:t>4/27/2021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942C-10CF-4613-ABC9-73B43EFB46B5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F031-A026-4294-B97A-CE5CFAF487C2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77-0379-4297-96B7-D2C0454661E5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687E-96D5-477A-BCCC-4A6BA9A48296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384D-018A-43E2-8436-478B1E23CDA4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A59-11D6-42C3-AB1D-590C6B2E3F49}" type="datetime1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2AE6-EA11-4A94-B485-5F66D9900E17}" type="datetime1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2D3-F157-457D-BB52-9047BAEE760E}" type="datetime1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C61-5310-4ED5-9B97-54C3D9DC3CCC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1DE-E2B2-4E65-827C-CA374C4D9130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C9C5F2-F1EF-4270-A59D-D9DF35691538}" type="datetime1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2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5930"/>
            <a:ext cx="82296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Principles of Mechatronics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24944"/>
          </a:xfrm>
        </p:spPr>
        <p:txBody>
          <a:bodyPr>
            <a:normAutofit/>
          </a:bodyPr>
          <a:lstStyle/>
          <a:p>
            <a:pPr algn="ctr" rtl="1"/>
            <a:endParaRPr lang="en-US" dirty="0" smtClean="0"/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3000" b="1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سعید شمقدری</a:t>
            </a:r>
            <a:endParaRPr lang="en-US" sz="3000" b="1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3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2200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دانشکده مهندسی برق</a:t>
            </a:r>
            <a:endParaRPr lang="en-US" sz="2200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2200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دانشگاه علم و صنعت ایران</a:t>
            </a: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fa-IR" sz="1500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1900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28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en-US" dirty="0"/>
          </a:p>
        </p:txBody>
      </p:sp>
      <p:pic>
        <p:nvPicPr>
          <p:cNvPr id="5" name="Picture 9" descr="MainA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3" y="1533206"/>
            <a:ext cx="1182989" cy="141158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96914" y="116632"/>
            <a:ext cx="1079142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kern="0" dirty="0" smtClean="0">
                <a:latin typeface="Times New Roman" pitchFamily="18" charset="0"/>
                <a:cs typeface="B Titr" pitchFamily="2" charset="-78"/>
              </a:rPr>
              <a:t>بسمه تعالی</a:t>
            </a:r>
            <a:endParaRPr lang="en-US" kern="0" dirty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9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گشتاور بیشتر با ولتاژ آرمیچر بزرگتر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5346"/>
            <a:ext cx="3587594" cy="263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95600"/>
            <a:ext cx="568788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مدل دینامیکی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304329"/>
            <a:ext cx="3724275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08" y="1304329"/>
            <a:ext cx="196215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108" y="2252066"/>
            <a:ext cx="3743325" cy="98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" y="3233141"/>
            <a:ext cx="4076700" cy="54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69" y="4153496"/>
            <a:ext cx="3038475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648200"/>
            <a:ext cx="19145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مدل دینامیکی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552574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4363"/>
            <a:ext cx="7620000" cy="2466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08" y="4294413"/>
            <a:ext cx="2771775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7" y="4294413"/>
            <a:ext cx="3657600" cy="1619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537" y="6006873"/>
            <a:ext cx="11525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71672"/>
            <a:ext cx="3067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3343275" cy="3705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4036558"/>
            <a:ext cx="32289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01608"/>
            <a:ext cx="6400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" y="4095750"/>
            <a:ext cx="77724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304329"/>
            <a:ext cx="782002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952875"/>
            <a:ext cx="7543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408" y="3838573"/>
            <a:ext cx="32004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51" y="4800600"/>
            <a:ext cx="2457450" cy="981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9" y="4735390"/>
            <a:ext cx="4095750" cy="962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38" y="1293443"/>
            <a:ext cx="61626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79028"/>
            <a:ext cx="7030582" cy="51598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مثال: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228600"/>
            <a:ext cx="2019300" cy="120967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7200" y="5410200"/>
            <a:ext cx="36576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2743200" y="4038600"/>
            <a:ext cx="4724400" cy="1371600"/>
          </a:xfrm>
          <a:prstGeom prst="curvedConnector3">
            <a:avLst>
              <a:gd name="adj1" fmla="val 368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91400" y="3749874"/>
                <a:ext cx="1600200" cy="241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248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0385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749874"/>
                <a:ext cx="1600200" cy="24148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8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78041"/>
            <a:ext cx="1819275" cy="790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9408" y="76423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مثال: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5200" y="2570936"/>
                <a:ext cx="5812297" cy="90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0385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0385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70936"/>
                <a:ext cx="5812297" cy="9049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4303450"/>
            <a:ext cx="6391275" cy="1428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66552"/>
            <a:ext cx="33337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CHAPTER 5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DC Motor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38" y="2075387"/>
            <a:ext cx="4857070" cy="1486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59408" y="76423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مثال: موتور 24 ولت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635051"/>
            <a:ext cx="4695825" cy="3800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070" y="6167154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Zar" panose="00000400000000000000" pitchFamily="2" charset="-78"/>
              </a:rPr>
              <a:t>چک کردن (سرعت،گشتاور،جریان برای حالت های : </a:t>
            </a: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بی باری/نامی/</a:t>
            </a:r>
            <a:r>
              <a:rPr lang="en-US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stall</a:t>
            </a:r>
            <a:r>
              <a:rPr lang="fa-IR" sz="2000" dirty="0" smtClean="0">
                <a:cs typeface="B Zar" panose="00000400000000000000" pitchFamily="2" charset="-78"/>
              </a:rPr>
              <a:t> )</a:t>
            </a:r>
            <a:endParaRPr lang="en-US" sz="2000" dirty="0" smtClean="0">
              <a:cs typeface="B Zar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96478"/>
            <a:ext cx="4774772" cy="16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75387"/>
            <a:ext cx="4857070" cy="1486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59408" y="76423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پارامترهای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مثال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: موتور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48 ولت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615177"/>
            <a:ext cx="4600575" cy="3829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724400"/>
            <a:ext cx="5172075" cy="1209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8070" y="6167154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Zar" panose="00000400000000000000" pitchFamily="2" charset="-78"/>
              </a:rPr>
              <a:t>چک کردن (سرعت،گشتاور،جریان برای حالت های : </a:t>
            </a: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بی باری/نامی/</a:t>
            </a:r>
            <a:r>
              <a:rPr lang="en-US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stall</a:t>
            </a:r>
            <a:r>
              <a:rPr lang="fa-IR" sz="2000" dirty="0" smtClean="0">
                <a:cs typeface="B Zar" panose="00000400000000000000" pitchFamily="2" charset="-78"/>
              </a:rPr>
              <a:t> )</a:t>
            </a:r>
            <a:endParaRPr lang="en-US" sz="2000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67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Model with Load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مدل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r>
              <a:rPr lang="fa-IR" sz="2400" dirty="0" smtClean="0">
                <a:cs typeface="B Zar" panose="00000400000000000000" pitchFamily="2" charset="-78"/>
              </a:rPr>
              <a:t> با درنظر گرفتن دینامیک </a:t>
            </a:r>
            <a:r>
              <a:rPr lang="en-US" sz="2400" dirty="0" smtClean="0">
                <a:cs typeface="B Zar" panose="00000400000000000000" pitchFamily="2" charset="-78"/>
              </a:rPr>
              <a:t>Load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1390650"/>
            <a:ext cx="396240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14775"/>
            <a:ext cx="2686050" cy="36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49850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معادله دینامیک حرکت در سمت موتور (قانون دوم نیوتن):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76800"/>
            <a:ext cx="2686050" cy="409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9408" y="43459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معادله دینامیک حرکت در محل وسط: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733242"/>
            <a:ext cx="2543175" cy="485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9408" y="542478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معادله دینامیک حرکت در محل بار</a:t>
            </a:r>
            <a:r>
              <a:rPr lang="en-US" sz="2400" dirty="0" smtClean="0">
                <a:cs typeface="B Zar" panose="00000400000000000000" pitchFamily="2" charset="-78"/>
              </a:rPr>
              <a:t>(Load)</a:t>
            </a:r>
            <a:r>
              <a:rPr lang="fa-IR" sz="2400" dirty="0" smtClean="0">
                <a:cs typeface="B Zar" panose="00000400000000000000" pitchFamily="2" charset="-78"/>
              </a:rPr>
              <a:t>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41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8" y="6017782"/>
            <a:ext cx="3381375" cy="476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DC Motor Model with 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9687" y="242314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فرض: عدم وجود تلفات در چرخ دنده ها (انتقال کامل توان توسط گیربکس):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" y="2924097"/>
            <a:ext cx="1333500" cy="971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2" y="2800350"/>
            <a:ext cx="1323975" cy="1295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438400" y="3222199"/>
            <a:ext cx="533400" cy="375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" y="916845"/>
            <a:ext cx="2686050" cy="361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33" y="1330897"/>
            <a:ext cx="2686050" cy="409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2" y="1878487"/>
            <a:ext cx="2543175" cy="4857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2087" y="414089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محاسبه </a:t>
            </a:r>
            <a:r>
              <a:rPr lang="en-US" sz="2400" dirty="0" smtClean="0">
                <a:cs typeface="B Zar" panose="00000400000000000000" pitchFamily="2" charset="-78"/>
              </a:rPr>
              <a:t>T3</a:t>
            </a:r>
            <a:r>
              <a:rPr lang="fa-IR" sz="2400" dirty="0" smtClean="0">
                <a:cs typeface="B Zar" panose="00000400000000000000" pitchFamily="2" charset="-78"/>
              </a:rPr>
              <a:t> از</a:t>
            </a:r>
            <a:r>
              <a:rPr lang="en-US" sz="2400" dirty="0" smtClean="0">
                <a:cs typeface="B Zar" panose="00000400000000000000" pitchFamily="2" charset="-78"/>
              </a:rPr>
              <a:t>(3)</a:t>
            </a:r>
            <a:r>
              <a:rPr lang="fa-IR" sz="2400" dirty="0" smtClean="0">
                <a:cs typeface="B Zar" panose="00000400000000000000" pitchFamily="2" charset="-78"/>
              </a:rPr>
              <a:t> و جایگزینی در </a:t>
            </a:r>
            <a:r>
              <a:rPr lang="en-US" sz="2400" dirty="0" smtClean="0">
                <a:cs typeface="B Zar" panose="00000400000000000000" pitchFamily="2" charset="-78"/>
              </a:rPr>
              <a:t>(2)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3811" y="897765"/>
            <a:ext cx="6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3811" y="1381802"/>
            <a:ext cx="6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3811" y="1921319"/>
            <a:ext cx="6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2087" y="479141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محاسبه </a:t>
            </a:r>
            <a:r>
              <a:rPr lang="en-US" sz="2400" dirty="0" smtClean="0">
                <a:cs typeface="B Zar" panose="00000400000000000000" pitchFamily="2" charset="-78"/>
              </a:rPr>
              <a:t>T1</a:t>
            </a:r>
            <a:r>
              <a:rPr lang="fa-IR" sz="2400" dirty="0" smtClean="0">
                <a:cs typeface="B Zar" panose="00000400000000000000" pitchFamily="2" charset="-78"/>
              </a:rPr>
              <a:t> از</a:t>
            </a:r>
            <a:r>
              <a:rPr lang="en-US" sz="2400" dirty="0" smtClean="0">
                <a:cs typeface="B Zar" panose="00000400000000000000" pitchFamily="2" charset="-78"/>
              </a:rPr>
              <a:t>(2)</a:t>
            </a:r>
            <a:r>
              <a:rPr lang="fa-IR" sz="2400" dirty="0" smtClean="0">
                <a:cs typeface="B Zar" panose="00000400000000000000" pitchFamily="2" charset="-78"/>
              </a:rPr>
              <a:t> و جایگزینی در </a:t>
            </a:r>
            <a:r>
              <a:rPr lang="en-US" sz="2400" dirty="0" smtClean="0">
                <a:cs typeface="B Zar" panose="00000400000000000000" pitchFamily="2" charset="-78"/>
              </a:rPr>
              <a:t>(1)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" y="5301146"/>
            <a:ext cx="8835799" cy="7166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737" y="6065852"/>
            <a:ext cx="2819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Transfer Function of  :DC Motor Model with Load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تابع تبدیل موتور- گیربکس تحت بار: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3498502"/>
                <a:ext cx="739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 smtClean="0">
                    <a:cs typeface="B Zar" panose="00000400000000000000" pitchFamily="2" charset="-78"/>
                  </a:rPr>
                  <a:t>تابع تبدیل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400" dirty="0" smtClean="0">
                    <a:cs typeface="B Zar" panose="00000400000000000000" pitchFamily="2" charset="-78"/>
                  </a:rPr>
                  <a:t> به </a:t>
                </a:r>
                <a:endParaRPr lang="en-US" sz="2400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98502"/>
                <a:ext cx="7391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3947" r="-1238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6804"/>
            <a:ext cx="4105275" cy="189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98502"/>
            <a:ext cx="6276975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9408" y="5075186"/>
                <a:ext cx="739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B Zar" panose="00000400000000000000" pitchFamily="2" charset="-78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B Zar" panose="00000400000000000000" pitchFamily="2" charset="-78"/>
                        </a:rPr>
                        <m:t>??</m:t>
                      </m:r>
                    </m:oMath>
                  </m:oMathPara>
                </a14:m>
                <a:endParaRPr lang="en-US" sz="2400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08" y="5075186"/>
                <a:ext cx="7391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26592" y="5536851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ممان اینرسی موتور بعلاوه تصویر ممان اینرسی های بار و چرخ دنده در سمت موتور</a:t>
            </a:r>
            <a:endParaRPr lang="en-US" dirty="0" smtClean="0">
              <a:cs typeface="B Za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592" y="6001939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ضریب اصطکاک ویسکوز موتور بعلاوه تصویر </a:t>
            </a:r>
            <a:r>
              <a:rPr lang="fa-IR" dirty="0">
                <a:cs typeface="B Zar" panose="00000400000000000000" pitchFamily="2" charset="-78"/>
              </a:rPr>
              <a:t>ضریب اصطکاک ویسکوز </a:t>
            </a:r>
            <a:r>
              <a:rPr lang="fa-IR" dirty="0" smtClean="0">
                <a:cs typeface="B Zar" panose="00000400000000000000" pitchFamily="2" charset="-78"/>
              </a:rPr>
              <a:t>بار و چرخ دنده در سمت موتور</a:t>
            </a:r>
            <a:endParaRPr lang="en-US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6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3275">
            <a:off x="3047602" y="5491280"/>
            <a:ext cx="3248025" cy="1390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Transfer Function of  :DC Motor Model with Load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تابع تبدیل موتور- گیربکس تحت بار: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1314450"/>
            <a:ext cx="6276975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5310" y="4000103"/>
                <a:ext cx="7912608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dirty="0" smtClean="0">
                    <a:cs typeface="B Zar" panose="00000400000000000000" pitchFamily="2" charset="-78"/>
                  </a:rPr>
                  <a:t>با فرض</a:t>
                </a:r>
                <a:r>
                  <a:rPr lang="en-US" dirty="0" smtClean="0">
                    <a:cs typeface="B Zar" panose="00000400000000000000" pitchFamily="2" charset="-78"/>
                  </a:rPr>
                  <a:t> </a:t>
                </a:r>
                <a:r>
                  <a:rPr lang="fa-IR" dirty="0" smtClean="0">
                    <a:cs typeface="B Zar" panose="00000400000000000000" pitchFamily="2" charset="-78"/>
                  </a:rPr>
                  <a:t>نسبت گیربکس </a:t>
                </a:r>
                <a:r>
                  <a:rPr lang="en-US" dirty="0" smtClean="0">
                    <a:cs typeface="B Zar" panose="00000400000000000000" pitchFamily="2" charset="-78"/>
                  </a:rPr>
                  <a:t>n</a:t>
                </a:r>
                <a:r>
                  <a:rPr lang="fa-IR" dirty="0" smtClean="0">
                    <a:cs typeface="B Zar" panose="00000400000000000000" pitchFamily="2" charset="-78"/>
                  </a:rPr>
                  <a:t>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       </m:t>
                    </m:r>
                  </m:oMath>
                </a14:m>
                <a:endParaRPr lang="en-US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10" y="4000103"/>
                <a:ext cx="7912608" cy="484941"/>
              </a:xfrm>
              <a:prstGeom prst="rect">
                <a:avLst/>
              </a:prstGeom>
              <a:blipFill rotWithShape="0">
                <a:blip r:embed="rId4"/>
                <a:stretch>
                  <a:fillRect r="-69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6592" y="6001939"/>
                <a:ext cx="791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dirty="0" smtClean="0">
                    <a:cs typeface="B Zar" panose="00000400000000000000" pitchFamily="2" charset="-78"/>
                  </a:rPr>
                  <a:t>با فرض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dirty="0" smtClean="0">
                    <a:cs typeface="B Zar" panose="00000400000000000000" pitchFamily="2" charset="-78"/>
                  </a:rPr>
                  <a:t> بسیار کوچک :</a:t>
                </a:r>
                <a:endParaRPr lang="en-US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2" y="6001939"/>
                <a:ext cx="791260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3333" r="-61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04" y="3051942"/>
            <a:ext cx="3600450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254" y="4456530"/>
            <a:ext cx="34671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11915"/>
            <a:ext cx="6477000" cy="200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3275">
            <a:off x="659001" y="2942675"/>
            <a:ext cx="3248025" cy="1390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Transfer Function of  :DC Motor Model with Load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تابع تبدیل موتور- گیربکس تحت بار: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1956" y="1573705"/>
                <a:ext cx="7912608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dirty="0" smtClean="0">
                    <a:cs typeface="B Zar" panose="00000400000000000000" pitchFamily="2" charset="-78"/>
                  </a:rPr>
                  <a:t>با فرض</a:t>
                </a:r>
                <a:r>
                  <a:rPr lang="en-US" dirty="0" smtClean="0">
                    <a:cs typeface="B Zar" panose="00000400000000000000" pitchFamily="2" charset="-78"/>
                  </a:rPr>
                  <a:t> </a:t>
                </a:r>
                <a:r>
                  <a:rPr lang="fa-IR" dirty="0" smtClean="0">
                    <a:cs typeface="B Zar" panose="00000400000000000000" pitchFamily="2" charset="-78"/>
                  </a:rPr>
                  <a:t>نسبت گیربکس </a:t>
                </a:r>
                <a:r>
                  <a:rPr lang="en-US" dirty="0" smtClean="0">
                    <a:cs typeface="B Zar" panose="00000400000000000000" pitchFamily="2" charset="-78"/>
                  </a:rPr>
                  <a:t>n</a:t>
                </a:r>
                <a:r>
                  <a:rPr lang="fa-IR" dirty="0" smtClean="0">
                    <a:cs typeface="B Zar" panose="00000400000000000000" pitchFamily="2" charset="-78"/>
                  </a:rPr>
                  <a:t>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       </m:t>
                    </m:r>
                  </m:oMath>
                </a14:m>
                <a:endParaRPr lang="en-US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56" y="1573705"/>
                <a:ext cx="7912608" cy="484941"/>
              </a:xfrm>
              <a:prstGeom prst="rect">
                <a:avLst/>
              </a:prstGeom>
              <a:blipFill rotWithShape="0">
                <a:blip r:embed="rId4"/>
                <a:stretch>
                  <a:fillRect r="-69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5310" y="2800734"/>
                <a:ext cx="791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dirty="0" smtClean="0">
                    <a:cs typeface="B Zar" panose="00000400000000000000" pitchFamily="2" charset="-78"/>
                  </a:rPr>
                  <a:t>با فرض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Zar" panose="00000400000000000000" pitchFamily="2" charset="-78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dirty="0" smtClean="0">
                    <a:cs typeface="B Zar" panose="00000400000000000000" pitchFamily="2" charset="-78"/>
                  </a:rPr>
                  <a:t> بسیار کوچک :</a:t>
                </a:r>
                <a:endParaRPr lang="en-US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10" y="2800734"/>
                <a:ext cx="791260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639" r="-693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9543">
            <a:off x="603504" y="1662736"/>
            <a:ext cx="3467100" cy="885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4093840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گویا به خاطر ولتاژ </a:t>
            </a:r>
            <a:r>
              <a:rPr lang="en-US" dirty="0" smtClean="0">
                <a:cs typeface="B Zar" panose="00000400000000000000" pitchFamily="2" charset="-78"/>
              </a:rPr>
              <a:t>back </a:t>
            </a:r>
            <a:r>
              <a:rPr lang="en-US" dirty="0" err="1" smtClean="0">
                <a:cs typeface="B Zar" panose="00000400000000000000" pitchFamily="2" charset="-78"/>
              </a:rPr>
              <a:t>emf</a:t>
            </a:r>
            <a:r>
              <a:rPr lang="fa-IR" dirty="0" smtClean="0">
                <a:cs typeface="B Zar" panose="00000400000000000000" pitchFamily="2" charset="-78"/>
              </a:rPr>
              <a:t> موتور ضریب ویسکوز افزایش می یابد</a:t>
            </a:r>
            <a:endParaRPr lang="en-US" dirty="0" smtClean="0">
              <a:cs typeface="B Zar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921" y="4671264"/>
            <a:ext cx="1256679" cy="17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4932"/>
            <a:ext cx="6477000" cy="20097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Transfer Function of  :DC Motor Model with Load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تابع تبدیل موتور- گیربکس تحت بار: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2836" y="3646403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فرم دیگر تابع تبدیل :</a:t>
            </a:r>
            <a:endParaRPr lang="en-US" dirty="0" smtClean="0"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95750"/>
            <a:ext cx="4229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4932"/>
            <a:ext cx="6477000" cy="20097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Transfer Function of  :DC Motor Model with Load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تابع تبدیل موتور- گیربکس تحت بار: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366040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فرم استاندارد: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3895433"/>
            <a:ext cx="4376577" cy="1072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005214"/>
            <a:ext cx="1000125" cy="1485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95600" y="5560491"/>
            <a:ext cx="533400" cy="375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5113453"/>
            <a:ext cx="13620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72277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طراحی سیستم سرومکانیزم</a:t>
            </a:r>
            <a:endParaRPr lang="en-US" sz="36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160739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مدل موتور-گیربکس 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406073"/>
            <a:ext cx="5114319" cy="177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380354"/>
            <a:ext cx="44862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Theory of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0827" y="1066800"/>
                <a:ext cx="739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B Zar" panose="00000400000000000000" pitchFamily="2" charset="-78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Zar" panose="00000400000000000000" pitchFamily="2" charset="-78"/>
                        </a:rPr>
                        <m:t>∝(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Zar" panose="00000400000000000000" pitchFamily="2" charset="-78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Zar" panose="00000400000000000000" pitchFamily="2" charset="-78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Zar" panose="00000400000000000000" pitchFamily="2" charset="-78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Zar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2400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7" y="1066800"/>
                <a:ext cx="7391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696200" cy="32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569005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1100" y="98836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رابطه خطی گشتاور-سرعت :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52625"/>
            <a:ext cx="287655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55" y="1952625"/>
            <a:ext cx="2000250" cy="1990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65054"/>
            <a:ext cx="3171825" cy="828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391254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رابطه خطی گشتاور-سرعت (بر اساس نقطه سرعت بی باری)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112691"/>
            <a:ext cx="2905125" cy="53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586787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</a:t>
            </a:r>
            <a:r>
              <a:rPr lang="en-US" sz="2400" dirty="0" smtClean="0">
                <a:cs typeface="B Zar" panose="00000400000000000000" pitchFamily="2" charset="-78"/>
              </a:rPr>
              <a:t>a</a:t>
            </a:r>
            <a:r>
              <a:rPr lang="fa-IR" sz="2400" dirty="0" smtClean="0">
                <a:cs typeface="B Zar" panose="00000400000000000000" pitchFamily="2" charset="-78"/>
              </a:rPr>
              <a:t> ؟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1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307798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طراحی نسبت گیربکس </a:t>
            </a:r>
            <a:r>
              <a:rPr lang="en-US" sz="2400" dirty="0" smtClean="0">
                <a:cs typeface="B Zar" panose="00000400000000000000" pitchFamily="2" charset="-78"/>
              </a:rPr>
              <a:t>n</a:t>
            </a:r>
            <a:r>
              <a:rPr lang="fa-IR" sz="2400" dirty="0" smtClean="0">
                <a:cs typeface="B Zar" panose="00000400000000000000" pitchFamily="2" charset="-78"/>
              </a:rPr>
              <a:t> براساس قیود طراحی: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45" y="885931"/>
            <a:ext cx="7319037" cy="1787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67125"/>
            <a:ext cx="69056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95" y="2237152"/>
            <a:ext cx="5725091" cy="42017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95895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مثال: طراحی نسبت گیربکس برای نیازمندی زیر: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" y="1420622"/>
            <a:ext cx="454152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95" y="4790264"/>
            <a:ext cx="2628900" cy="790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747" y="4328599"/>
            <a:ext cx="242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رابطه اصلی مورد نیاز:</a:t>
            </a:r>
          </a:p>
        </p:txBody>
      </p:sp>
    </p:spTree>
    <p:extLst>
      <p:ext uri="{BB962C8B-B14F-4D97-AF65-F5344CB8AC3E}">
        <p14:creationId xmlns:p14="http://schemas.microsoft.com/office/powerpoint/2010/main" val="38895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685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7" y="5093629"/>
            <a:ext cx="3399753" cy="909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205313"/>
            <a:ext cx="3036092" cy="853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7137"/>
          <a:stretch/>
        </p:blipFill>
        <p:spPr>
          <a:xfrm>
            <a:off x="250008" y="3733800"/>
            <a:ext cx="5769792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7" y="1328333"/>
            <a:ext cx="3873903" cy="1559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295400"/>
            <a:ext cx="4962525" cy="19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3352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الف ) تعیین محدوده </a:t>
            </a:r>
            <a:r>
              <a:rPr lang="en-US" sz="2400" dirty="0" smtClean="0">
                <a:cs typeface="B Zar" panose="00000400000000000000" pitchFamily="2" charset="-78"/>
              </a:rPr>
              <a:t>n</a:t>
            </a:r>
            <a:r>
              <a:rPr lang="fa-IR" sz="2400" dirty="0" smtClean="0">
                <a:cs typeface="B Zar" panose="00000400000000000000" pitchFamily="2" charset="-78"/>
              </a:rPr>
              <a:t> با قید بی باری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463935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ب ) تعیین محدوده </a:t>
            </a:r>
            <a:r>
              <a:rPr lang="en-US" sz="2400" dirty="0" smtClean="0">
                <a:cs typeface="B Zar" panose="00000400000000000000" pitchFamily="2" charset="-78"/>
              </a:rPr>
              <a:t>n</a:t>
            </a:r>
            <a:r>
              <a:rPr lang="fa-IR" sz="2400" dirty="0" smtClean="0">
                <a:cs typeface="B Zar" panose="00000400000000000000" pitchFamily="2" charset="-78"/>
              </a:rPr>
              <a:t> با قید بار نامی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405872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RPM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52" y="290512"/>
            <a:ext cx="2628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Servo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685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" y="1328333"/>
            <a:ext cx="3873903" cy="1559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95400"/>
            <a:ext cx="4962525" cy="19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3352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ج</a:t>
            </a:r>
            <a:r>
              <a:rPr lang="fa-IR" sz="2400" dirty="0" smtClean="0">
                <a:cs typeface="B Zar" panose="00000400000000000000" pitchFamily="2" charset="-78"/>
              </a:rPr>
              <a:t> ) تعیین محدوده </a:t>
            </a:r>
            <a:r>
              <a:rPr lang="en-US" sz="2400" dirty="0" smtClean="0">
                <a:cs typeface="B Zar" panose="00000400000000000000" pitchFamily="2" charset="-78"/>
              </a:rPr>
              <a:t>n</a:t>
            </a:r>
            <a:r>
              <a:rPr lang="fa-IR" sz="2400" dirty="0" smtClean="0">
                <a:cs typeface="B Zar" panose="00000400000000000000" pitchFamily="2" charset="-78"/>
              </a:rPr>
              <a:t> با </a:t>
            </a:r>
            <a:r>
              <a:rPr lang="en-US" sz="2400" dirty="0" smtClean="0">
                <a:cs typeface="B Zar" panose="00000400000000000000" pitchFamily="2" charset="-78"/>
              </a:rPr>
              <a:t>overload 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en-US" sz="2400" dirty="0" smtClean="0">
                <a:cs typeface="B Zar" panose="00000400000000000000" pitchFamily="2" charset="-78"/>
              </a:rPr>
              <a:t>?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08763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د</a:t>
            </a:r>
            <a:r>
              <a:rPr lang="fa-IR" sz="2400" dirty="0" smtClean="0">
                <a:cs typeface="B Zar" panose="00000400000000000000" pitchFamily="2" charset="-78"/>
              </a:rPr>
              <a:t> ) تعیین محدوده </a:t>
            </a:r>
            <a:r>
              <a:rPr lang="en-US" sz="2400" dirty="0" smtClean="0">
                <a:cs typeface="B Zar" panose="00000400000000000000" pitchFamily="2" charset="-78"/>
              </a:rPr>
              <a:t>n</a:t>
            </a:r>
            <a:r>
              <a:rPr lang="fa-IR" sz="2400" dirty="0" smtClean="0">
                <a:cs typeface="B Zar" panose="00000400000000000000" pitchFamily="2" charset="-78"/>
              </a:rPr>
              <a:t> با قید گشتاور </a:t>
            </a:r>
            <a:r>
              <a:rPr lang="en-US" sz="2400" dirty="0" smtClean="0">
                <a:cs typeface="B Zar" panose="00000400000000000000" pitchFamily="2" charset="-78"/>
              </a:rPr>
              <a:t>stall</a:t>
            </a:r>
          </a:p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فرض کنید </a:t>
            </a:r>
            <a:r>
              <a:rPr lang="en-US" sz="2400" dirty="0" smtClean="0">
                <a:cs typeface="B Zar" panose="00000400000000000000" pitchFamily="2" charset="-78"/>
              </a:rPr>
              <a:t>stall</a:t>
            </a:r>
            <a:r>
              <a:rPr lang="fa-IR" sz="2400" dirty="0" smtClean="0">
                <a:cs typeface="B Zar" panose="00000400000000000000" pitchFamily="2" charset="-78"/>
              </a:rPr>
              <a:t> بیشتر از </a:t>
            </a:r>
            <a:r>
              <a:rPr lang="en-US" sz="2400" dirty="0" smtClean="0">
                <a:cs typeface="B Zar" panose="00000400000000000000" pitchFamily="2" charset="-78"/>
              </a:rPr>
              <a:t>500Nm</a:t>
            </a:r>
            <a:r>
              <a:rPr lang="fa-IR" sz="2400" dirty="0" smtClean="0">
                <a:cs typeface="B Zar" panose="00000400000000000000" pitchFamily="2" charset="-78"/>
              </a:rPr>
              <a:t> مد نظر باشد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169540"/>
            <a:ext cx="2800350" cy="723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14" y="5079368"/>
            <a:ext cx="2628900" cy="7905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10607" y="524605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4800"/>
            <a:ext cx="3609975" cy="1133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2057400"/>
            <a:ext cx="5886450" cy="11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2100" y="1676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توجه دقیق به واحدها!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3352800"/>
            <a:ext cx="6486525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028199"/>
            <a:ext cx="22288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5086215"/>
            <a:ext cx="35814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661035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362200"/>
            <a:ext cx="30099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393373"/>
            <a:ext cx="695325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51" y="3721176"/>
            <a:ext cx="3571875" cy="43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63430"/>
            <a:ext cx="16764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2" y="5194145"/>
            <a:ext cx="17049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14450" y="4267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تعیین محدوه </a:t>
            </a:r>
            <a:r>
              <a:rPr lang="en-US" sz="2400" dirty="0" smtClean="0">
                <a:cs typeface="B Zar" panose="00000400000000000000" pitchFamily="2" charset="-78"/>
              </a:rPr>
              <a:t>n</a:t>
            </a:r>
            <a:r>
              <a:rPr lang="fa-IR" sz="2400" dirty="0" smtClean="0">
                <a:cs typeface="B Zar" panose="00000400000000000000" pitchFamily="2" charset="-78"/>
              </a:rPr>
              <a:t> :</a:t>
            </a:r>
          </a:p>
          <a:p>
            <a:pPr algn="ctr" rtl="1"/>
            <a:r>
              <a:rPr lang="en-US" sz="2400" dirty="0" smtClean="0">
                <a:cs typeface="B Zar" panose="00000400000000000000" pitchFamily="2" charset="-78"/>
              </a:rPr>
              <a:t>68&lt;n&lt;98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r" rtl="1"/>
            <a:endParaRPr lang="fa-IR" sz="2400" dirty="0" smtClean="0"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390525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76400"/>
            <a:ext cx="28194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826692"/>
            <a:ext cx="27908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1714"/>
          <a:stretch/>
        </p:blipFill>
        <p:spPr>
          <a:xfrm>
            <a:off x="603504" y="2152650"/>
            <a:ext cx="3780559" cy="290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716"/>
          <a:stretch/>
        </p:blipFill>
        <p:spPr>
          <a:xfrm>
            <a:off x="4618759" y="2152649"/>
            <a:ext cx="41719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Theory of Operation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آرمیچر: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643062"/>
            <a:ext cx="8715375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5419724"/>
            <a:ext cx="188595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6109701"/>
                <a:ext cx="7391400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B Zar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B Zar" panose="00000400000000000000" pitchFamily="2" charset="-7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B Zar" panose="00000400000000000000" pitchFamily="2" charset="-78"/>
                                </a:rPr>
                                <m:t>𝑒𝑚𝑓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B Zar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B Zar" panose="00000400000000000000" pitchFamily="2" charset="-78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B Zar" panose="00000400000000000000" pitchFamily="2" charset="-78"/>
                        </a:rPr>
                        <m:t>𝜙𝜔</m:t>
                      </m:r>
                    </m:oMath>
                  </m:oMathPara>
                </a14:m>
                <a:endParaRPr lang="fa-IR" sz="2400" dirty="0" smtClean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109701"/>
                <a:ext cx="7391400" cy="534570"/>
              </a:xfrm>
              <a:prstGeom prst="rect">
                <a:avLst/>
              </a:prstGeom>
              <a:blipFill rotWithShape="0"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681162"/>
            <a:ext cx="6000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8999"/>
          <a:stretch/>
        </p:blipFill>
        <p:spPr>
          <a:xfrm>
            <a:off x="579259" y="1300162"/>
            <a:ext cx="3471863" cy="429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7694"/>
          <a:stretch/>
        </p:blipFill>
        <p:spPr>
          <a:xfrm>
            <a:off x="4495800" y="1371600"/>
            <a:ext cx="44291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3518"/>
          <a:stretch/>
        </p:blipFill>
        <p:spPr>
          <a:xfrm>
            <a:off x="579259" y="2057400"/>
            <a:ext cx="3995738" cy="310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5927"/>
          <a:stretch/>
        </p:blipFill>
        <p:spPr>
          <a:xfrm>
            <a:off x="5943600" y="2209800"/>
            <a:ext cx="20478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44481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781503"/>
            <a:ext cx="4314825" cy="369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52600"/>
            <a:ext cx="2973131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5955"/>
          <a:stretch/>
        </p:blipFill>
        <p:spPr>
          <a:xfrm>
            <a:off x="804863" y="1690687"/>
            <a:ext cx="4071938" cy="3476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305"/>
          <a:stretch/>
        </p:blipFill>
        <p:spPr>
          <a:xfrm>
            <a:off x="5414599" y="1600200"/>
            <a:ext cx="3216783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روش های درایو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57350"/>
            <a:ext cx="3429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>
                <a:cs typeface="B Zar" panose="00000400000000000000" pitchFamily="2" charset="-78"/>
              </a:rPr>
              <a:t>PWM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276475"/>
            <a:ext cx="67151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>
                <a:cs typeface="B Zar" panose="00000400000000000000" pitchFamily="2" charset="-78"/>
              </a:rPr>
              <a:t>PWM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675409"/>
            <a:ext cx="38290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964632"/>
            <a:ext cx="36004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>
                <a:cs typeface="B Zar" panose="00000400000000000000" pitchFamily="2" charset="-78"/>
              </a:rPr>
              <a:t>PWM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081212"/>
            <a:ext cx="7829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Types of DC Motors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205472" cy="50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>
                <a:cs typeface="B Zar" panose="00000400000000000000" pitchFamily="2" charset="-78"/>
              </a:rPr>
              <a:t>PWM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83593"/>
            <a:ext cx="4087976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تقویت کننده </a:t>
            </a:r>
            <a:r>
              <a:rPr lang="en-US" sz="2400" dirty="0" smtClean="0">
                <a:cs typeface="B Zar" panose="00000400000000000000" pitchFamily="2" charset="-78"/>
              </a:rPr>
              <a:t>Push-Pull</a:t>
            </a:r>
            <a:r>
              <a:rPr lang="fa-IR" sz="2400" dirty="0" smtClean="0">
                <a:cs typeface="B Zar" panose="00000400000000000000" pitchFamily="2" charset="-78"/>
              </a:rPr>
              <a:t> برای درایو موتور: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95" y="1600200"/>
            <a:ext cx="3705225" cy="434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8" y="3048000"/>
            <a:ext cx="1626680" cy="12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تقویت کننده </a:t>
            </a:r>
            <a:r>
              <a:rPr lang="en-US" sz="2400" dirty="0" smtClean="0">
                <a:cs typeface="B Zar" panose="00000400000000000000" pitchFamily="2" charset="-78"/>
              </a:rPr>
              <a:t>H-Bridge</a:t>
            </a:r>
            <a:r>
              <a:rPr lang="fa-IR" sz="2400" dirty="0" smtClean="0">
                <a:cs typeface="B Zar" panose="00000400000000000000" pitchFamily="2" charset="-78"/>
              </a:rPr>
              <a:t> برای درایو موتور: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2176"/>
            <a:ext cx="5181600" cy="472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7083" y="1952625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Zar" panose="00000400000000000000" pitchFamily="2" charset="-78"/>
              </a:rPr>
              <a:t>ولتاژ درایو </a:t>
            </a:r>
            <a:r>
              <a:rPr lang="en-US" sz="2400" dirty="0" smtClean="0">
                <a:cs typeface="B Zar" panose="00000400000000000000" pitchFamily="2" charset="-78"/>
              </a:rPr>
              <a:t>single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Zar" panose="00000400000000000000" pitchFamily="2" charset="-78"/>
              </a:rPr>
              <a:t>کلاس </a:t>
            </a:r>
            <a:r>
              <a:rPr lang="en-US" sz="2400" dirty="0" smtClean="0">
                <a:cs typeface="B Zar" panose="00000400000000000000" pitchFamily="2" charset="-78"/>
              </a:rPr>
              <a:t>C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dirty="0" err="1">
                <a:cs typeface="B Zar" panose="00000400000000000000" pitchFamily="2" charset="-78"/>
              </a:rPr>
              <a:t>p</a:t>
            </a:r>
            <a:r>
              <a:rPr lang="en-US" sz="2400" dirty="0" err="1" smtClean="0">
                <a:cs typeface="B Zar" panose="00000400000000000000" pitchFamily="2" charset="-78"/>
              </a:rPr>
              <a:t>np</a:t>
            </a:r>
            <a:r>
              <a:rPr lang="en-US" sz="2400" dirty="0" smtClean="0">
                <a:cs typeface="B Zar" panose="00000400000000000000" pitchFamily="2" charset="-78"/>
              </a:rPr>
              <a:t> - </a:t>
            </a:r>
            <a:r>
              <a:rPr lang="en-US" sz="2400" dirty="0" err="1" smtClean="0">
                <a:cs typeface="B Zar" panose="00000400000000000000" pitchFamily="2" charset="-78"/>
              </a:rPr>
              <a:t>npn</a:t>
            </a:r>
            <a:endParaRPr lang="en-US" sz="2400" dirty="0" smtClean="0">
              <a:cs typeface="B Zar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Zar" panose="00000400000000000000" pitchFamily="2" charset="-78"/>
              </a:rPr>
              <a:t>استفاده از دارلینگتون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Zar" panose="00000400000000000000" pitchFamily="2" charset="-78"/>
              </a:rPr>
              <a:t>استفاده از دیود هرزگرد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dirty="0">
                <a:cs typeface="B Zar" panose="00000400000000000000" pitchFamily="2" charset="-78"/>
              </a:rPr>
              <a:t>MOSFET</a:t>
            </a:r>
            <a:r>
              <a:rPr lang="fa-IR" sz="2400" dirty="0">
                <a:cs typeface="B Zar" panose="00000400000000000000" pitchFamily="2" charset="-78"/>
              </a:rPr>
              <a:t> بجای ترانزیستور</a:t>
            </a:r>
            <a:endParaRPr lang="en-US" sz="2400" dirty="0">
              <a:cs typeface="B Zar" panose="00000400000000000000" pitchFamily="2" charset="-78"/>
            </a:endParaRPr>
          </a:p>
          <a:p>
            <a:pPr algn="r" rtl="1"/>
            <a:endParaRPr lang="fa-IR" sz="2400" dirty="0" smtClean="0">
              <a:cs typeface="B Za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083" y="5056138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تراشه ها:</a:t>
            </a:r>
          </a:p>
          <a:p>
            <a:pPr algn="r" rtl="1"/>
            <a:r>
              <a:rPr lang="en-US" sz="2400" dirty="0" smtClean="0">
                <a:cs typeface="B Zar" panose="00000400000000000000" pitchFamily="2" charset="-78"/>
              </a:rPr>
              <a:t>L293 , L298 , ….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92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تقویت کننده </a:t>
            </a:r>
            <a:r>
              <a:rPr lang="en-US" sz="2400" dirty="0" smtClean="0">
                <a:cs typeface="B Zar" panose="00000400000000000000" pitchFamily="2" charset="-78"/>
              </a:rPr>
              <a:t>H-Bridge</a:t>
            </a:r>
            <a:r>
              <a:rPr lang="fa-IR" sz="2400" dirty="0" smtClean="0">
                <a:cs typeface="B Zar" panose="00000400000000000000" pitchFamily="2" charset="-78"/>
              </a:rPr>
              <a:t> برای درایو موتور: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74258"/>
            <a:ext cx="3074662" cy="28033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71665"/>
              </p:ext>
            </p:extLst>
          </p:nvPr>
        </p:nvGraphicFramePr>
        <p:xfrm>
          <a:off x="603504" y="1387898"/>
          <a:ext cx="2133600" cy="2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418507842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35453723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43249459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282595218"/>
                    </a:ext>
                  </a:extLst>
                </a:gridCol>
              </a:tblGrid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4677375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191674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6335830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091618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96730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451333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912213"/>
                  </a:ext>
                </a:extLst>
              </a:tr>
              <a:tr h="3720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284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نکات مهم در پل </a:t>
            </a:r>
            <a:r>
              <a:rPr lang="en-US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H</a:t>
            </a:r>
            <a:endParaRPr lang="fa-IR" sz="32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215265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1- شکل موج ولتاژ دوسر موتور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819400"/>
            <a:ext cx="6286500" cy="1845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1" y="4825451"/>
            <a:ext cx="7005638" cy="15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1645"/>
            <a:ext cx="8001000" cy="80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400300"/>
            <a:ext cx="2171700" cy="358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971800"/>
            <a:ext cx="45815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1645"/>
            <a:ext cx="8001000" cy="80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7" y="3276600"/>
            <a:ext cx="1524811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263" y="2590800"/>
            <a:ext cx="6586537" cy="507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968" y="3581400"/>
            <a:ext cx="5191125" cy="21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1645"/>
            <a:ext cx="8001000" cy="80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7" y="3276600"/>
            <a:ext cx="1524811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263" y="2590800"/>
            <a:ext cx="6586537" cy="507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492659"/>
            <a:ext cx="5276850" cy="22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1645"/>
            <a:ext cx="8001000" cy="80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7" y="3276600"/>
            <a:ext cx="152481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501" y="2819400"/>
            <a:ext cx="613041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200150"/>
            <a:ext cx="6962775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9" y="2856186"/>
            <a:ext cx="6677025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6" y="4703707"/>
            <a:ext cx="6457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14400"/>
            <a:ext cx="64484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143000"/>
            <a:ext cx="2352675" cy="3667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66812"/>
            <a:ext cx="3448050" cy="117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819399"/>
            <a:ext cx="343852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975" y="5191124"/>
            <a:ext cx="63436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64960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129" y="1323975"/>
            <a:ext cx="436245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952625"/>
            <a:ext cx="4686300" cy="3171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045" y="3005302"/>
            <a:ext cx="3933825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48479"/>
            <a:ext cx="28194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457168"/>
            <a:ext cx="50577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7</a:t>
            </a:r>
            <a:r>
              <a:rPr lang="fa-IR" sz="2400" dirty="0" smtClean="0">
                <a:cs typeface="B Zar" panose="00000400000000000000" pitchFamily="2" charset="-78"/>
              </a:rPr>
              <a:t>- انتخاب فرکانس </a:t>
            </a:r>
            <a:r>
              <a:rPr lang="en-US" sz="2400" dirty="0" smtClean="0">
                <a:cs typeface="B Zar" panose="00000400000000000000" pitchFamily="2" charset="-78"/>
              </a:rPr>
              <a:t>PWM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115050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114800"/>
            <a:ext cx="58959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7</a:t>
            </a:r>
            <a:r>
              <a:rPr lang="fa-IR" sz="2400" dirty="0" smtClean="0">
                <a:cs typeface="B Zar" panose="00000400000000000000" pitchFamily="2" charset="-78"/>
              </a:rPr>
              <a:t>- انتخاب فرکانس </a:t>
            </a:r>
            <a:r>
              <a:rPr lang="en-US" sz="2400" dirty="0" smtClean="0">
                <a:cs typeface="B Zar" panose="00000400000000000000" pitchFamily="2" charset="-78"/>
              </a:rPr>
              <a:t>PWM</a:t>
            </a:r>
            <a:endParaRPr lang="fa-IR" sz="2400" dirty="0" smtClean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6103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917478"/>
            <a:ext cx="67437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4543425" cy="212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8- محاسبه جریان بی باری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915005"/>
            <a:ext cx="3086100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291" y="572908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 : برای موتور 48 ولت مکسون با فرکانس </a:t>
            </a:r>
            <a:r>
              <a:rPr lang="en-US" sz="2400" dirty="0" smtClean="0">
                <a:cs typeface="B Zar" panose="00000400000000000000" pitchFamily="2" charset="-78"/>
              </a:rPr>
              <a:t>10khz</a:t>
            </a:r>
            <a:r>
              <a:rPr lang="fa-IR" sz="2400" dirty="0" smtClean="0">
                <a:cs typeface="B Zar" panose="00000400000000000000" pitchFamily="2" charset="-78"/>
              </a:rPr>
              <a:t> حداکثر جریان بی باری؟</a:t>
            </a:r>
          </a:p>
        </p:txBody>
      </p:sp>
    </p:spTree>
    <p:extLst>
      <p:ext uri="{BB962C8B-B14F-4D97-AF65-F5344CB8AC3E}">
        <p14:creationId xmlns:p14="http://schemas.microsoft.com/office/powerpoint/2010/main" val="3036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52625"/>
            <a:ext cx="2352675" cy="3667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9 – استفاده از اپتو کوپلر برای درایور گیت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9" y="1311256"/>
            <a:ext cx="37528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9" y="2971801"/>
            <a:ext cx="3224514" cy="21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858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9408" y="764232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کنترل موتور </a:t>
            </a:r>
            <a:r>
              <a:rPr lang="en-US" sz="2400" dirty="0" smtClean="0">
                <a:cs typeface="B Zar" panose="00000400000000000000" pitchFamily="2" charset="-78"/>
              </a:rPr>
              <a:t>DC</a:t>
            </a:r>
            <a:r>
              <a:rPr lang="fa-IR" sz="2400" dirty="0" smtClean="0">
                <a:cs typeface="B Zar" panose="00000400000000000000" pitchFamily="2" charset="-78"/>
              </a:rPr>
              <a:t> .....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Zar" panose="00000400000000000000" pitchFamily="2" charset="-78"/>
              </a:rPr>
              <a:t>کنترل سرعت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Zar" panose="00000400000000000000" pitchFamily="2" charset="-78"/>
              </a:rPr>
              <a:t>کنترل موقعیت</a:t>
            </a:r>
          </a:p>
        </p:txBody>
      </p:sp>
    </p:spTree>
    <p:extLst>
      <p:ext uri="{BB962C8B-B14F-4D97-AF65-F5344CB8AC3E}">
        <p14:creationId xmlns:p14="http://schemas.microsoft.com/office/powerpoint/2010/main" val="2053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9010650" cy="885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76562"/>
            <a:ext cx="43053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27186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طراحی کنترلر سرعت: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4267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نحوه پیاده سازی؟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345280"/>
            <a:ext cx="2543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5509" y="609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اجرای دو </a:t>
            </a:r>
            <a:r>
              <a:rPr lang="en-US" sz="2400" dirty="0" smtClean="0">
                <a:cs typeface="B Zar" panose="00000400000000000000" pitchFamily="2" charset="-78"/>
              </a:rPr>
              <a:t>Task</a:t>
            </a:r>
            <a:r>
              <a:rPr lang="fa-IR" sz="2400" dirty="0" smtClean="0">
                <a:cs typeface="B Zar" panose="00000400000000000000" pitchFamily="2" charset="-78"/>
              </a:rPr>
              <a:t>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4114800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3276600"/>
            <a:ext cx="3543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1" y="609600"/>
            <a:ext cx="4663440" cy="342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5897"/>
            <a:ext cx="18954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1" y="609600"/>
            <a:ext cx="4663440" cy="3420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470618"/>
            <a:ext cx="27241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Permanent Magnet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408" y="764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Zar" panose="00000400000000000000" pitchFamily="2" charset="-78"/>
              </a:rPr>
              <a:t>مثال: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1" y="609600"/>
            <a:ext cx="4663440" cy="342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08" y="1167232"/>
            <a:ext cx="37052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7425</TotalTime>
  <Words>841</Words>
  <Application>Microsoft Office PowerPoint</Application>
  <PresentationFormat>On-screen Show (4:3)</PresentationFormat>
  <Paragraphs>284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B Titr</vt:lpstr>
      <vt:lpstr>B Zar</vt:lpstr>
      <vt:lpstr>Calibri</vt:lpstr>
      <vt:lpstr>Cambria Math</vt:lpstr>
      <vt:lpstr>Franklin Gothic Book</vt:lpstr>
      <vt:lpstr>Perpetua</vt:lpstr>
      <vt:lpstr>Times New Roman</vt:lpstr>
      <vt:lpstr>Wingdings 2</vt:lpstr>
      <vt:lpstr>Equity</vt:lpstr>
      <vt:lpstr>Principles of Mechatronics</vt:lpstr>
      <vt:lpstr>DC Motor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Tehran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Shamaghdari</dc:creator>
  <cp:lastModifiedBy>User</cp:lastModifiedBy>
  <cp:revision>897</cp:revision>
  <dcterms:created xsi:type="dcterms:W3CDTF">2012-06-16T21:10:19Z</dcterms:created>
  <dcterms:modified xsi:type="dcterms:W3CDTF">2021-04-27T04:24:46Z</dcterms:modified>
</cp:coreProperties>
</file>