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628" r:id="rId2"/>
    <p:sldId id="818" r:id="rId3"/>
    <p:sldId id="832" r:id="rId4"/>
    <p:sldId id="833" r:id="rId5"/>
    <p:sldId id="864" r:id="rId6"/>
    <p:sldId id="834" r:id="rId7"/>
    <p:sldId id="835" r:id="rId8"/>
    <p:sldId id="836" r:id="rId9"/>
    <p:sldId id="837" r:id="rId10"/>
    <p:sldId id="891" r:id="rId11"/>
    <p:sldId id="892" r:id="rId12"/>
    <p:sldId id="893" r:id="rId13"/>
    <p:sldId id="894" r:id="rId14"/>
    <p:sldId id="895" r:id="rId15"/>
    <p:sldId id="917" r:id="rId16"/>
    <p:sldId id="896" r:id="rId17"/>
    <p:sldId id="897" r:id="rId18"/>
    <p:sldId id="898" r:id="rId19"/>
    <p:sldId id="923" r:id="rId20"/>
    <p:sldId id="919" r:id="rId21"/>
    <p:sldId id="899" r:id="rId22"/>
    <p:sldId id="900" r:id="rId23"/>
    <p:sldId id="901" r:id="rId24"/>
    <p:sldId id="918" r:id="rId25"/>
    <p:sldId id="903" r:id="rId26"/>
    <p:sldId id="905" r:id="rId27"/>
    <p:sldId id="904" r:id="rId28"/>
    <p:sldId id="906" r:id="rId29"/>
    <p:sldId id="907" r:id="rId30"/>
    <p:sldId id="908" r:id="rId31"/>
    <p:sldId id="909" r:id="rId32"/>
    <p:sldId id="910" r:id="rId33"/>
    <p:sldId id="911" r:id="rId34"/>
    <p:sldId id="915" r:id="rId35"/>
    <p:sldId id="916" r:id="rId36"/>
    <p:sldId id="838" r:id="rId37"/>
    <p:sldId id="926" r:id="rId38"/>
    <p:sldId id="924" r:id="rId39"/>
    <p:sldId id="925" r:id="rId40"/>
    <p:sldId id="927" r:id="rId41"/>
    <p:sldId id="929" r:id="rId42"/>
    <p:sldId id="930" r:id="rId43"/>
    <p:sldId id="928" r:id="rId44"/>
    <p:sldId id="920" r:id="rId45"/>
    <p:sldId id="921" r:id="rId46"/>
    <p:sldId id="92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>
      <p:cViewPr>
        <p:scale>
          <a:sx n="100" d="100"/>
          <a:sy n="100" d="100"/>
        </p:scale>
        <p:origin x="-99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8072-D5E6-4FD1-90F9-ADA385446DE5}" type="datetimeFigureOut">
              <a:rPr lang="en-US" smtClean="0"/>
              <a:t>5/26/2024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C0630-79EF-487A-89A7-ED4C74C82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53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8E07A-8FE8-4024-B129-9087A8BCA426}" type="datetime1">
              <a:rPr lang="en-US" smtClean="0"/>
              <a:t>5/26/2024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942C-10CF-4613-ABC9-73B43EFB46B5}" type="datetime1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F031-A026-4294-B97A-CE5CFAF487C2}" type="datetime1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CE77-0379-4297-96B7-D2C0454661E5}" type="datetime1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B687E-96D5-477A-BCCC-4A6BA9A48296}" type="datetime1">
              <a:rPr lang="en-US" smtClean="0"/>
              <a:t>5/26/2024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384D-018A-43E2-8436-478B1E23CDA4}" type="datetime1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3A59-11D6-42C3-AB1D-590C6B2E3F49}" type="datetime1">
              <a:rPr lang="en-US" smtClean="0"/>
              <a:t>5/26/2024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B2AE6-EA11-4A94-B485-5F66D9900E17}" type="datetime1">
              <a:rPr lang="en-US" smtClean="0"/>
              <a:t>5/26/2024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EE2D3-F157-457D-BB52-9047BAEE760E}" type="datetime1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DC61-5310-4ED5-9B97-54C3D9DC3CCC}" type="datetime1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2A1DE-E2B2-4E65-827C-CA374C4D9130}" type="datetime1">
              <a:rPr lang="en-US" smtClean="0"/>
              <a:t>5/26/2024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4C9C5F2-F1EF-4270-A59D-D9DF35691538}" type="datetime1">
              <a:rPr lang="en-US" smtClean="0"/>
              <a:t>5/26/2024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DC24450-E609-4A8B-B5DE-291917C482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05930"/>
            <a:ext cx="8229600" cy="1470025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Principles of Mechatronics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324944"/>
          </a:xfrm>
        </p:spPr>
        <p:txBody>
          <a:bodyPr>
            <a:normAutofit lnSpcReduction="10000"/>
          </a:bodyPr>
          <a:lstStyle/>
          <a:p>
            <a:pPr algn="ctr" rtl="1"/>
            <a:endParaRPr lang="en-US" dirty="0" smtClean="0"/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sz="3000" b="1" kern="0" dirty="0" smtClean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rPr>
              <a:t>سعید شمقدری</a:t>
            </a:r>
            <a:endParaRPr lang="en-US" sz="3000" b="1" kern="0" dirty="0" smtClean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en-US" sz="3600" b="1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en-US" sz="3600" kern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sz="2200" kern="0" dirty="0" smtClean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rPr>
              <a:t>دانشکده مهندسی برق</a:t>
            </a:r>
            <a:endParaRPr lang="en-US" sz="2200" kern="0" dirty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sz="2200" kern="0" dirty="0" smtClean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rPr>
              <a:t>دانشگاه علم و صنعت ایران</a:t>
            </a: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fa-IR" sz="1500" kern="0" dirty="0" smtClean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sz="1500" kern="0" dirty="0" smtClean="0">
                <a:solidFill>
                  <a:schemeClr val="tx1"/>
                </a:solidFill>
                <a:latin typeface="Times New Roman" pitchFamily="18" charset="0"/>
                <a:cs typeface="B Titr" pitchFamily="2" charset="-78"/>
              </a:rPr>
              <a:t>نیم سال دوم 1401-1402</a:t>
            </a:r>
            <a:endParaRPr lang="fa-IR" sz="1900" kern="0" dirty="0" smtClean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en-US" sz="1900" kern="0" dirty="0" smtClean="0">
              <a:solidFill>
                <a:schemeClr val="tx1"/>
              </a:solidFill>
              <a:latin typeface="Times New Roman" pitchFamily="18" charset="0"/>
              <a:cs typeface="B Titr" pitchFamily="2" charset="-78"/>
            </a:endParaRPr>
          </a:p>
          <a:p>
            <a:pPr lvl="0" rtl="1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endParaRPr lang="en-US" sz="2800" kern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rtl="1"/>
            <a:endParaRPr lang="en-US" dirty="0"/>
          </a:p>
        </p:txBody>
      </p:sp>
      <p:pic>
        <p:nvPicPr>
          <p:cNvPr id="5" name="Picture 9" descr="MainAr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93" y="1533206"/>
            <a:ext cx="1182989" cy="141158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996914" y="116632"/>
            <a:ext cx="1079142" cy="3485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</a:pPr>
            <a:r>
              <a:rPr lang="fa-IR" kern="0" dirty="0" smtClean="0">
                <a:latin typeface="Times New Roman" pitchFamily="18" charset="0"/>
                <a:cs typeface="B Titr" pitchFamily="2" charset="-78"/>
              </a:rPr>
              <a:t>بسمه تعالی</a:t>
            </a:r>
            <a:endParaRPr lang="en-US" kern="0" dirty="0"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29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457200"/>
            <a:ext cx="6019800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000250"/>
            <a:ext cx="74485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96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26311" y="416866"/>
            <a:ext cx="665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مثال: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878531"/>
            <a:ext cx="7981950" cy="3400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248150"/>
            <a:ext cx="477202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4724400" cy="2762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32" y="3505200"/>
            <a:ext cx="3476625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541986"/>
            <a:ext cx="39052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3324225" cy="1704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352800"/>
            <a:ext cx="54006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9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609600"/>
            <a:ext cx="8109358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22163" y="533400"/>
            <a:ext cx="5136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بکارگیری کارت های </a:t>
            </a:r>
            <a:r>
              <a:rPr lang="en-US" sz="2400" dirty="0" smtClean="0">
                <a:cs typeface="B Nazanin" panose="00000400000000000000" pitchFamily="2" charset="-78"/>
              </a:rPr>
              <a:t>DAQ</a:t>
            </a:r>
            <a:r>
              <a:rPr lang="fa-IR" sz="2400" dirty="0" smtClean="0">
                <a:cs typeface="B Nazanin" panose="00000400000000000000" pitchFamily="2" charset="-78"/>
              </a:rPr>
              <a:t> در </a:t>
            </a:r>
            <a:r>
              <a:rPr lang="en-US" sz="2400" dirty="0" err="1" smtClean="0">
                <a:cs typeface="B Nazanin" panose="00000400000000000000" pitchFamily="2" charset="-78"/>
              </a:rPr>
              <a:t>Matlab</a:t>
            </a:r>
            <a:r>
              <a:rPr lang="en-US" sz="2400" dirty="0" smtClean="0">
                <a:cs typeface="B Nazanin" panose="00000400000000000000" pitchFamily="2" charset="-78"/>
              </a:rPr>
              <a:t>/Simulink</a:t>
            </a:r>
            <a:r>
              <a:rPr lang="fa-IR" sz="2400" dirty="0" smtClean="0">
                <a:cs typeface="B Nazanin" panose="00000400000000000000" pitchFamily="2" charset="-78"/>
              </a:rPr>
              <a:t> 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24000"/>
            <a:ext cx="733425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63" y="2667000"/>
            <a:ext cx="8162925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700" y="4038076"/>
            <a:ext cx="512445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3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04800"/>
            <a:ext cx="6143625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04" y="2209800"/>
            <a:ext cx="83058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2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762000"/>
            <a:ext cx="3533775" cy="64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796159"/>
            <a:ext cx="70580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3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" y="1724025"/>
            <a:ext cx="8686800" cy="4448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55906" y="533400"/>
            <a:ext cx="2002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برنامه </a:t>
            </a:r>
            <a:r>
              <a:rPr lang="en-US" sz="2400" dirty="0">
                <a:cs typeface="B Nazanin" panose="00000400000000000000" pitchFamily="2" charset="-78"/>
              </a:rPr>
              <a:t> </a:t>
            </a:r>
            <a:r>
              <a:rPr lang="en-US" sz="2400" dirty="0" smtClean="0">
                <a:cs typeface="B Nazanin" panose="00000400000000000000" pitchFamily="2" charset="-78"/>
              </a:rPr>
              <a:t>Simulink</a:t>
            </a:r>
            <a:r>
              <a:rPr lang="fa-IR" sz="2400" dirty="0" smtClean="0">
                <a:cs typeface="B Nazanin" panose="00000400000000000000" pitchFamily="2" charset="-78"/>
              </a:rPr>
              <a:t> ؟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98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32576" y="533400"/>
            <a:ext cx="2925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برنامه </a:t>
            </a:r>
            <a:r>
              <a:rPr lang="en-US" sz="2400" dirty="0" smtClean="0">
                <a:cs typeface="B Nazanin" panose="00000400000000000000" pitchFamily="2" charset="-78"/>
              </a:rPr>
              <a:t> Simulink</a:t>
            </a:r>
            <a:r>
              <a:rPr lang="fa-IR" sz="2400" dirty="0" smtClean="0">
                <a:cs typeface="B Nazanin" panose="00000400000000000000" pitchFamily="2" charset="-78"/>
              </a:rPr>
              <a:t> برای </a:t>
            </a:r>
            <a:r>
              <a:rPr lang="en-US" sz="2400" dirty="0" smtClean="0">
                <a:cs typeface="B Nazanin" panose="00000400000000000000" pitchFamily="2" charset="-78"/>
              </a:rPr>
              <a:t>HIL</a:t>
            </a:r>
            <a:r>
              <a:rPr lang="fa-IR" sz="2400" dirty="0" smtClean="0">
                <a:cs typeface="B Nazanin" panose="00000400000000000000" pitchFamily="2" charset="-78"/>
              </a:rPr>
              <a:t>؟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" y="1204912"/>
            <a:ext cx="817245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1">
              <a:defRPr/>
            </a:pPr>
            <a:r>
              <a:rPr lang="fa-IR" altLang="en-US" sz="3200" dirty="0" smtClean="0"/>
              <a:t>کارت های </a:t>
            </a:r>
            <a:r>
              <a:rPr lang="en-US" altLang="en-US" sz="3200" dirty="0" smtClean="0"/>
              <a:t>Data Acquisition</a:t>
            </a:r>
            <a:br>
              <a:rPr lang="en-US" altLang="en-US" sz="3200" dirty="0" smtClean="0"/>
            </a:br>
            <a:r>
              <a:rPr lang="en-US" altLang="en-US" sz="3200" dirty="0" smtClean="0"/>
              <a:t>(DAQ)</a:t>
            </a:r>
            <a:endParaRPr lang="fa-IR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rtl="1">
              <a:defRPr/>
            </a:pPr>
            <a:r>
              <a:rPr lang="fa-IR" altLang="en-US" sz="3200" dirty="0" smtClean="0"/>
              <a:t>سیستم های </a:t>
            </a:r>
            <a:r>
              <a:rPr lang="en-US" altLang="en-US" sz="3200" dirty="0" smtClean="0"/>
              <a:t>Real Time</a:t>
            </a:r>
            <a:endParaRPr lang="fa-IR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3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04800"/>
            <a:ext cx="369570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3810000"/>
            <a:ext cx="2305050" cy="1200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2438400"/>
            <a:ext cx="2371725" cy="106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8650" y="5172075"/>
            <a:ext cx="3810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04" y="457200"/>
            <a:ext cx="83058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505200"/>
            <a:ext cx="4657725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2115" y="2819400"/>
            <a:ext cx="2791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ایجاد سیستم </a:t>
            </a:r>
            <a:r>
              <a:rPr lang="en-US" sz="2400" dirty="0" smtClean="0">
                <a:cs typeface="B Nazanin" panose="00000400000000000000" pitchFamily="2" charset="-78"/>
              </a:rPr>
              <a:t>Real-Time</a:t>
            </a:r>
            <a:r>
              <a:rPr lang="fa-IR" sz="2400" dirty="0" smtClean="0">
                <a:cs typeface="B Nazanin" panose="00000400000000000000" pitchFamily="2" charset="-78"/>
              </a:rPr>
              <a:t> :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70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00064" y="609600"/>
            <a:ext cx="3534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- استفاده از ساختار </a:t>
            </a:r>
            <a:r>
              <a:rPr lang="en-US" sz="2400" dirty="0" smtClean="0">
                <a:cs typeface="B Nazanin" panose="00000400000000000000" pitchFamily="2" charset="-78"/>
              </a:rPr>
              <a:t>Host-Target</a:t>
            </a:r>
            <a:r>
              <a:rPr lang="fa-IR" sz="2400" dirty="0" smtClean="0">
                <a:cs typeface="B Nazanin" panose="00000400000000000000" pitchFamily="2" charset="-78"/>
              </a:rPr>
              <a:t> 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258050" cy="2066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939" y="3541001"/>
            <a:ext cx="657225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43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00064" y="609600"/>
            <a:ext cx="3534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- استفاده از ساختار </a:t>
            </a:r>
            <a:r>
              <a:rPr lang="en-US" sz="2400" dirty="0" smtClean="0">
                <a:cs typeface="B Nazanin" panose="00000400000000000000" pitchFamily="2" charset="-78"/>
              </a:rPr>
              <a:t>Host-Target</a:t>
            </a:r>
            <a:r>
              <a:rPr lang="fa-IR" sz="2400" dirty="0" smtClean="0">
                <a:cs typeface="B Nazanin" panose="00000400000000000000" pitchFamily="2" charset="-78"/>
              </a:rPr>
              <a:t> 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7258050" cy="2066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514725"/>
            <a:ext cx="7934325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81000"/>
            <a:ext cx="5400675" cy="752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034" y="1021639"/>
            <a:ext cx="6410325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752765"/>
            <a:ext cx="7305675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09" y="3122607"/>
            <a:ext cx="8134350" cy="1638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2368" y="4672717"/>
            <a:ext cx="7296150" cy="1504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9370" y="5996085"/>
            <a:ext cx="6544989" cy="7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4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97" y="1219200"/>
            <a:ext cx="8362950" cy="1047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7640" y="609600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مانیتور تارگت بعد از بوت: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1464" y="2590800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قابلیت اسکوپ: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976615"/>
            <a:ext cx="6540903" cy="36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6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762000"/>
            <a:ext cx="59436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66800"/>
            <a:ext cx="610321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7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55810" y="609600"/>
            <a:ext cx="2678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مدهای اجرا در سیمولینک: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535" y="1524000"/>
            <a:ext cx="3638550" cy="361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5295" y="2514600"/>
            <a:ext cx="6210300" cy="409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195" y="3429000"/>
            <a:ext cx="16764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54" y="3442137"/>
            <a:ext cx="2847975" cy="352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333" y="3427849"/>
            <a:ext cx="1019921" cy="3667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83" y="3442136"/>
            <a:ext cx="154305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0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057400"/>
            <a:ext cx="6448425" cy="2552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3766" y="1066800"/>
            <a:ext cx="3097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ارتباط کامپیوتر با دنیای خارج !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7575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09600"/>
            <a:ext cx="637812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49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562100"/>
            <a:ext cx="600075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57200"/>
            <a:ext cx="6362700" cy="3390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314" y="4181475"/>
            <a:ext cx="44958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57200"/>
            <a:ext cx="4867275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7075" y="3048000"/>
            <a:ext cx="5257800" cy="781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770" y="4419600"/>
            <a:ext cx="64198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8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8" y="1066800"/>
            <a:ext cx="8451659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1" y="1066800"/>
            <a:ext cx="8989330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9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70" y="457200"/>
            <a:ext cx="8839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-104775"/>
            <a:ext cx="8993187" cy="689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2829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0"/>
            <a:ext cx="4962525" cy="669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19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39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1275"/>
            <a:ext cx="6754813" cy="660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4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57200"/>
            <a:ext cx="6991350" cy="100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600200"/>
            <a:ext cx="8324850" cy="217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306942"/>
            <a:ext cx="7245096" cy="236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914400"/>
            <a:ext cx="9183688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509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41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67" y="1447800"/>
            <a:ext cx="4509465" cy="4572000"/>
          </a:xfrm>
        </p:spPr>
      </p:pic>
    </p:spTree>
    <p:extLst>
      <p:ext uri="{BB962C8B-B14F-4D97-AF65-F5344CB8AC3E}">
        <p14:creationId xmlns:p14="http://schemas.microsoft.com/office/powerpoint/2010/main" val="833953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612" y="1476375"/>
            <a:ext cx="3609975" cy="4514850"/>
          </a:xfrm>
        </p:spPr>
      </p:pic>
    </p:spTree>
    <p:extLst>
      <p:ext uri="{BB962C8B-B14F-4D97-AF65-F5344CB8AC3E}">
        <p14:creationId xmlns:p14="http://schemas.microsoft.com/office/powerpoint/2010/main" val="14659394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895350"/>
            <a:ext cx="8993187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9787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533400"/>
            <a:ext cx="4943475" cy="2867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343400"/>
            <a:ext cx="57816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533400"/>
            <a:ext cx="60388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9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46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457200"/>
            <a:ext cx="5076825" cy="41243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594663"/>
            <a:ext cx="5076825" cy="1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512163" y="1066800"/>
            <a:ext cx="3098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ارتباط کامپیوتر با </a:t>
            </a:r>
            <a:r>
              <a:rPr lang="en-US" sz="2400" dirty="0" smtClean="0">
                <a:cs typeface="B Nazanin" panose="00000400000000000000" pitchFamily="2" charset="-78"/>
              </a:rPr>
              <a:t>Plant</a:t>
            </a:r>
            <a:r>
              <a:rPr lang="fa-IR" sz="2400" dirty="0" smtClean="0">
                <a:cs typeface="B Nazanin" panose="00000400000000000000" pitchFamily="2" charset="-78"/>
              </a:rPr>
              <a:t> واقعی: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80" y="2209800"/>
            <a:ext cx="86677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8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132" y="1143000"/>
            <a:ext cx="3789876" cy="2719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1000" y="533400"/>
            <a:ext cx="4467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دسته بندی سیگنال ها در کارت های </a:t>
            </a:r>
            <a:r>
              <a:rPr lang="en-US" sz="2400" dirty="0" smtClean="0">
                <a:cs typeface="B Nazanin" panose="00000400000000000000" pitchFamily="2" charset="-78"/>
              </a:rPr>
              <a:t>DAQ</a:t>
            </a:r>
            <a:r>
              <a:rPr lang="fa-IR" sz="2400" dirty="0" smtClean="0">
                <a:cs typeface="B Nazanin" panose="00000400000000000000" pitchFamily="2" charset="-78"/>
              </a:rPr>
              <a:t> :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08" y="3964299"/>
            <a:ext cx="6614892" cy="27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8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28600"/>
            <a:ext cx="5981700" cy="1357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752600"/>
            <a:ext cx="5629275" cy="752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7525" y="2819400"/>
            <a:ext cx="5162550" cy="647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3781425"/>
            <a:ext cx="56007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33400"/>
            <a:ext cx="6772275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990" y="1981200"/>
            <a:ext cx="6810375" cy="647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4872" y="3171825"/>
            <a:ext cx="4991100" cy="666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247" y="4439307"/>
            <a:ext cx="618172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2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4450-E609-4A8B-B5DE-291917C48298}" type="slidenum">
              <a:rPr lang="en-US" smtClean="0"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609600"/>
            <a:ext cx="5876925" cy="74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" y="1828800"/>
            <a:ext cx="8267700" cy="1504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172" y="3962400"/>
            <a:ext cx="3524250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5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8394</TotalTime>
  <Words>141</Words>
  <Application>Microsoft Office PowerPoint</Application>
  <PresentationFormat>On-screen Show (4:3)</PresentationFormat>
  <Paragraphs>72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Equity</vt:lpstr>
      <vt:lpstr>Principles of Mechatronics</vt:lpstr>
      <vt:lpstr>کارت های Data Acquisition (DAQ)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سیستم های Real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Tehran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Shamaghdari</dc:creator>
  <cp:lastModifiedBy>User</cp:lastModifiedBy>
  <cp:revision>925</cp:revision>
  <dcterms:created xsi:type="dcterms:W3CDTF">2012-06-16T21:10:19Z</dcterms:created>
  <dcterms:modified xsi:type="dcterms:W3CDTF">2024-05-26T06:41:20Z</dcterms:modified>
</cp:coreProperties>
</file>