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515" r:id="rId2"/>
    <p:sldId id="516" r:id="rId3"/>
    <p:sldId id="517" r:id="rId4"/>
    <p:sldId id="518" r:id="rId5"/>
    <p:sldId id="519" r:id="rId6"/>
    <p:sldId id="520" r:id="rId7"/>
    <p:sldId id="521" r:id="rId8"/>
    <p:sldId id="525" r:id="rId9"/>
    <p:sldId id="526" r:id="rId10"/>
    <p:sldId id="527" r:id="rId11"/>
    <p:sldId id="528" r:id="rId12"/>
    <p:sldId id="529" r:id="rId13"/>
    <p:sldId id="530" r:id="rId14"/>
    <p:sldId id="532" r:id="rId15"/>
    <p:sldId id="533" r:id="rId16"/>
    <p:sldId id="534" r:id="rId17"/>
    <p:sldId id="52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22" r:id="rId32"/>
    <p:sldId id="52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8072-D5E6-4FD1-90F9-ADA385446DE5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0630-79EF-487A-89A7-ED4C74C8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E07A-8FE8-4024-B129-9087A8BCA426}" type="datetime1">
              <a:rPr lang="en-US" smtClean="0"/>
              <a:t>12/13/2020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942C-10CF-4613-ABC9-73B43EFB46B5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F031-A026-4294-B97A-CE5CFAF487C2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77-0379-4297-96B7-D2C0454661E5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687E-96D5-477A-BCCC-4A6BA9A48296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384D-018A-43E2-8436-478B1E23CDA4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A59-11D6-42C3-AB1D-590C6B2E3F49}" type="datetime1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2AE6-EA11-4A94-B485-5F66D9900E17}" type="datetime1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2D3-F157-457D-BB52-9047BAEE760E}" type="datetime1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C61-5310-4ED5-9B97-54C3D9DC3CCC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1DE-E2B2-4E65-827C-CA374C4D9130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C9C5F2-F1EF-4270-A59D-D9DF35691538}" type="datetime1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Model Predictive Control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24944"/>
          </a:xfrm>
        </p:spPr>
        <p:txBody>
          <a:bodyPr>
            <a:normAutofit lnSpcReduction="10000"/>
          </a:bodyPr>
          <a:lstStyle/>
          <a:p>
            <a:pPr algn="ctr" rtl="1"/>
            <a:endParaRPr lang="en-US" dirty="0"/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3000" b="1" kern="0" dirty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سعید شمقدری</a:t>
            </a:r>
            <a:endParaRPr lang="en-US" sz="3000" b="1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3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2200" kern="0" dirty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دانشکده مهندسی برق</a:t>
            </a:r>
            <a:endParaRPr lang="en-US" sz="2200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2200" kern="0" dirty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دانشگاه علم و صنعت ایران</a:t>
            </a: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fa-IR" sz="1500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1500" kern="0" dirty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نیم سال دوم 93-92</a:t>
            </a:r>
            <a:endParaRPr lang="fa-IR" sz="1900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1900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28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en-US" dirty="0"/>
          </a:p>
        </p:txBody>
      </p:sp>
      <p:pic>
        <p:nvPicPr>
          <p:cNvPr id="5" name="Picture 9" descr="MainA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3" y="1533206"/>
            <a:ext cx="1182989" cy="141158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96914" y="116632"/>
            <a:ext cx="1079142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kern="0" dirty="0">
                <a:latin typeface="Times New Roman" pitchFamily="18" charset="0"/>
                <a:cs typeface="B Titr" pitchFamily="2" charset="-78"/>
              </a:rPr>
              <a:t>بسمه تعالی</a:t>
            </a:r>
            <a:endParaRPr lang="en-US" kern="0" dirty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5AAA236-C285-423E-85A4-379980B74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18"/>
          <a:stretch/>
        </p:blipFill>
        <p:spPr>
          <a:xfrm>
            <a:off x="146304" y="5204276"/>
            <a:ext cx="2590800" cy="14632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E9648-48C6-4F16-AB37-34B1226B4084}"/>
              </a:ext>
            </a:extLst>
          </p:cNvPr>
          <p:cNvSpPr txBox="1"/>
          <p:nvPr/>
        </p:nvSpPr>
        <p:spPr>
          <a:xfrm>
            <a:off x="465667" y="292956"/>
            <a:ext cx="8458200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تساوی بزو </a:t>
            </a:r>
            <a:r>
              <a:rPr lang="en-US" sz="2400" dirty="0">
                <a:cs typeface="B Nazanin" panose="00000400000000000000" pitchFamily="2" charset="-78"/>
              </a:rPr>
              <a:t>(</a:t>
            </a:r>
            <a:r>
              <a:rPr lang="en-US" sz="2400" dirty="0" err="1">
                <a:cs typeface="B Nazanin" panose="00000400000000000000" pitchFamily="2" charset="-78"/>
              </a:rPr>
              <a:t>Bezout</a:t>
            </a:r>
            <a:r>
              <a:rPr lang="en-US" sz="2400" dirty="0">
                <a:cs typeface="B Nazanin" panose="00000400000000000000" pitchFamily="2" charset="-78"/>
              </a:rPr>
              <a:t> Identity)</a:t>
            </a:r>
            <a:r>
              <a:rPr lang="fa-IR" sz="2400" dirty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8027C3-3420-4BDA-9A69-608E5ACF6650}"/>
                  </a:ext>
                </a:extLst>
              </p:cNvPr>
              <p:cNvSpPr txBox="1"/>
              <p:nvPr/>
            </p:nvSpPr>
            <p:spPr>
              <a:xfrm>
                <a:off x="465667" y="2736943"/>
                <a:ext cx="845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تخمین خروجی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8027C3-3420-4BDA-9A69-608E5ACF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7" y="2736943"/>
                <a:ext cx="8458200" cy="461665"/>
              </a:xfrm>
              <a:prstGeom prst="rect">
                <a:avLst/>
              </a:prstGeom>
              <a:blipFill>
                <a:blip r:embed="rId3"/>
                <a:stretch>
                  <a:fillRect t="-10526" r="-108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3F38C22-7B00-4F73-9F9D-C40B8D14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6" y="216480"/>
            <a:ext cx="2901696" cy="953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0FF00-8F20-4362-B6F7-9FC9FAAB5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48" y="1264421"/>
            <a:ext cx="3581400" cy="1031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00A51D-FAD0-40EE-9B09-418ACB1A1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933" y="2609765"/>
            <a:ext cx="4733925" cy="768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315BC3-394A-4A46-8187-95F02A2A1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04" y="3494353"/>
            <a:ext cx="5724525" cy="726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2372D4-B77D-4B16-AB2B-2D16D030E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604" y="4337155"/>
            <a:ext cx="6462713" cy="627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E60779-7817-4A9E-8964-C912CC5C4A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107" y="5875273"/>
            <a:ext cx="5492044" cy="7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11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E60779-7817-4A9E-8964-C912CC5C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5492044" cy="7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A30FF-7BE6-4776-A740-E21020A71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4" y="1524000"/>
            <a:ext cx="164782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A33BD-245F-498D-854A-AB5D1F3F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2599502"/>
            <a:ext cx="8458200" cy="8034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721288-1868-428D-B76C-D2E7F2A61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22" y="3549642"/>
            <a:ext cx="4349496" cy="750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F32039-4709-4A6B-B4E2-48BB227D9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67" y="5314085"/>
            <a:ext cx="8458200" cy="657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3AF05C-3496-4D1D-9856-9F3EC6533D26}"/>
                  </a:ext>
                </a:extLst>
              </p:cNvPr>
              <p:cNvSpPr txBox="1"/>
              <p:nvPr/>
            </p:nvSpPr>
            <p:spPr>
              <a:xfrm>
                <a:off x="374904" y="4598696"/>
                <a:ext cx="845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تخمین خروجی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3AF05C-3496-4D1D-9856-9F3EC653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4598696"/>
                <a:ext cx="8458200" cy="461665"/>
              </a:xfrm>
              <a:prstGeom prst="rect">
                <a:avLst/>
              </a:prstGeom>
              <a:blipFill>
                <a:blip r:embed="rId7"/>
                <a:stretch>
                  <a:fillRect t="-10526" r="-108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32039-4709-4A6B-B4E2-48BB227D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7" y="1020189"/>
            <a:ext cx="8458200" cy="657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3AF05C-3496-4D1D-9856-9F3EC6533D26}"/>
                  </a:ext>
                </a:extLst>
              </p:cNvPr>
              <p:cNvSpPr txBox="1"/>
              <p:nvPr/>
            </p:nvSpPr>
            <p:spPr>
              <a:xfrm>
                <a:off x="603504" y="304800"/>
                <a:ext cx="845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تخمین خروجی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3AF05C-3496-4D1D-9856-9F3EC653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304800"/>
                <a:ext cx="8458200" cy="461665"/>
              </a:xfrm>
              <a:prstGeom prst="rect">
                <a:avLst/>
              </a:prstGeom>
              <a:blipFill>
                <a:blip r:embed="rId3"/>
                <a:stretch>
                  <a:fillRect t="-10526" r="-100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ADDA3C-CAB0-4119-B21B-FAAAAC22A492}"/>
              </a:ext>
            </a:extLst>
          </p:cNvPr>
          <p:cNvSpPr txBox="1"/>
          <p:nvPr/>
        </p:nvSpPr>
        <p:spPr>
          <a:xfrm>
            <a:off x="414867" y="1752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توجه : مرتبه </a:t>
            </a:r>
            <a:r>
              <a:rPr lang="en-US" sz="2400" dirty="0" err="1">
                <a:cs typeface="B Nazanin" panose="00000400000000000000" pitchFamily="2" charset="-78"/>
              </a:rPr>
              <a:t>Ej</a:t>
            </a:r>
            <a:r>
              <a:rPr lang="fa-IR" sz="2400" dirty="0">
                <a:cs typeface="B Nazanin" panose="00000400000000000000" pitchFamily="2" charset="-78"/>
              </a:rPr>
              <a:t> از </a:t>
            </a:r>
            <a:r>
              <a:rPr lang="en-US" sz="2400" dirty="0">
                <a:cs typeface="B Nazanin" panose="00000400000000000000" pitchFamily="2" charset="-78"/>
              </a:rPr>
              <a:t>j-1</a:t>
            </a:r>
            <a:r>
              <a:rPr lang="fa-IR" sz="2400" dirty="0">
                <a:cs typeface="B Nazanin" panose="00000400000000000000" pitchFamily="2" charset="-78"/>
              </a:rPr>
              <a:t> است: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3B8A7-07ED-4D64-8BA5-06A8279CA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156" y="2590800"/>
            <a:ext cx="4357688" cy="526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B84310-DB88-455B-B3CB-2EF3C9CA3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276600"/>
            <a:ext cx="8990484" cy="11900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92D725-7F99-4F3E-B265-C9E62F7A2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884558"/>
            <a:ext cx="6586538" cy="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3AF05C-3496-4D1D-9856-9F3EC6533D26}"/>
                  </a:ext>
                </a:extLst>
              </p:cNvPr>
              <p:cNvSpPr txBox="1"/>
              <p:nvPr/>
            </p:nvSpPr>
            <p:spPr>
              <a:xfrm>
                <a:off x="603504" y="304800"/>
                <a:ext cx="8458200" cy="46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مثال:</a:t>
                </a:r>
                <a:r>
                  <a:rPr lang="en-US" sz="2400" dirty="0">
                    <a:cs typeface="B Nazani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p>
                    </m:sSup>
                  </m:oMath>
                </a14:m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3AF05C-3496-4D1D-9856-9F3EC653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304800"/>
                <a:ext cx="8458200" cy="469167"/>
              </a:xfrm>
              <a:prstGeom prst="rect">
                <a:avLst/>
              </a:prstGeom>
              <a:blipFill>
                <a:blip r:embed="rId2"/>
                <a:stretch>
                  <a:fillRect t="-6494" r="-1009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ADDA3C-CAB0-4119-B21B-FAAAAC22A492}"/>
                  </a:ext>
                </a:extLst>
              </p:cNvPr>
              <p:cNvSpPr txBox="1"/>
              <p:nvPr/>
            </p:nvSpPr>
            <p:spPr>
              <a:xfrm>
                <a:off x="342900" y="5181600"/>
                <a:ext cx="8458200" cy="46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مثال: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</m:acc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𝑧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dirty="0">
                    <a:cs typeface="B Nazanin" panose="00000400000000000000" pitchFamily="2" charset="-78"/>
                  </a:rPr>
                  <a:t>)</a:t>
                </a:r>
                <a:r>
                  <a:rPr lang="fa-IR" sz="2400" dirty="0">
                    <a:cs typeface="B Nazanin" panose="00000400000000000000" pitchFamily="2" charset="-78"/>
                  </a:rPr>
                  <a:t> مونیک باشد (ضریب بزرگترین درجه آن 1 باشد)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ADDA3C-CAB0-4119-B21B-FAAAAC22A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181600"/>
                <a:ext cx="8458200" cy="469167"/>
              </a:xfrm>
              <a:prstGeom prst="rect">
                <a:avLst/>
              </a:prstGeom>
              <a:blipFill>
                <a:blip r:embed="rId3"/>
                <a:stretch>
                  <a:fillRect t="-15584" r="-1081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6050CE6-9356-4705-B02A-5D1835A06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960002"/>
            <a:ext cx="5267325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1508E-26E7-4355-A0D2-CC67A0F61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87" y="1886289"/>
            <a:ext cx="439102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C8930-F926-4D98-80AD-C5CC014B0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3460044"/>
            <a:ext cx="7934325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E59D5-40CE-4711-B799-8D7A5C1B4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5657850"/>
            <a:ext cx="13716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14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3AF05C-3496-4D1D-9856-9F3EC6533D26}"/>
              </a:ext>
            </a:extLst>
          </p:cNvPr>
          <p:cNvSpPr txBox="1"/>
          <p:nvPr/>
        </p:nvSpPr>
        <p:spPr>
          <a:xfrm>
            <a:off x="603504" y="304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cs typeface="B Nazanin" panose="00000400000000000000" pitchFamily="2" charset="-78"/>
              </a:rPr>
              <a:t>j=1 </a:t>
            </a:r>
            <a:r>
              <a:rPr lang="fa-IR" sz="2800" b="1" dirty="0">
                <a:cs typeface="B Nazanin" panose="00000400000000000000" pitchFamily="2" charset="-78"/>
              </a:rPr>
              <a:t> :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B93FAB-5C47-434F-A617-9E90667B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781050"/>
            <a:ext cx="6934200" cy="2409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A7D94-F6B9-47EC-AF0A-BE36B3D8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6112"/>
            <a:ext cx="3476625" cy="962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744FD9-8678-4FC8-8254-CAE358417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621303"/>
            <a:ext cx="1495425" cy="771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F784F5-9D7A-43AA-BB0A-058258AC9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" y="4560421"/>
            <a:ext cx="4724400" cy="76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B8388-2D79-4DC1-9522-9C7F64911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549" y="5543323"/>
            <a:ext cx="6410325" cy="8286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F35029-5F0E-423C-9770-D1F94156385D}"/>
              </a:ext>
            </a:extLst>
          </p:cNvPr>
          <p:cNvSpPr txBox="1"/>
          <p:nvPr/>
        </p:nvSpPr>
        <p:spPr>
          <a:xfrm>
            <a:off x="577596" y="4155093"/>
            <a:ext cx="8458200" cy="46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محاسبه باقیمانده در مرحله اول: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3AF05C-3496-4D1D-9856-9F3EC6533D26}"/>
              </a:ext>
            </a:extLst>
          </p:cNvPr>
          <p:cNvSpPr txBox="1"/>
          <p:nvPr/>
        </p:nvSpPr>
        <p:spPr>
          <a:xfrm>
            <a:off x="603504" y="304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cs typeface="B Nazanin" panose="00000400000000000000" pitchFamily="2" charset="-78"/>
              </a:rPr>
              <a:t>j=2 </a:t>
            </a:r>
            <a:r>
              <a:rPr lang="fa-IR" sz="2800" b="1" dirty="0">
                <a:cs typeface="B Nazanin" panose="00000400000000000000" pitchFamily="2" charset="-78"/>
              </a:rPr>
              <a:t> :</a:t>
            </a:r>
            <a:endParaRPr lang="en-US" sz="2800" b="1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F35029-5F0E-423C-9770-D1F94156385D}"/>
                  </a:ext>
                </a:extLst>
              </p:cNvPr>
              <p:cNvSpPr txBox="1"/>
              <p:nvPr/>
            </p:nvSpPr>
            <p:spPr>
              <a:xfrm>
                <a:off x="603504" y="5344083"/>
                <a:ext cx="84582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ارتباط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F35029-5F0E-423C-9770-D1F94156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5344083"/>
                <a:ext cx="8458200" cy="491417"/>
              </a:xfrm>
              <a:prstGeom prst="rect">
                <a:avLst/>
              </a:prstGeom>
              <a:blipFill>
                <a:blip r:embed="rId2"/>
                <a:stretch>
                  <a:fillRect t="-2500" r="-100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421972-BA0E-4E8E-BA3C-EF121FB05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2" y="725695"/>
            <a:ext cx="7448550" cy="372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609B1F-403E-4A9F-8913-C4D132518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925581"/>
            <a:ext cx="1914525" cy="80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FAC20E-16E8-4666-8EA6-5F3286751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387159"/>
            <a:ext cx="5219700" cy="942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1FD09B-6523-4E74-A393-9421DA328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90" y="5687482"/>
            <a:ext cx="5538788" cy="8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35029-5F0E-423C-9770-D1F94156385D}"/>
              </a:ext>
            </a:extLst>
          </p:cNvPr>
          <p:cNvSpPr txBox="1"/>
          <p:nvPr/>
        </p:nvSpPr>
        <p:spPr>
          <a:xfrm>
            <a:off x="506589" y="138853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پس می توان نوشت: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893E2-807C-4B5B-BA51-859B6A69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8" y="1597262"/>
            <a:ext cx="6481763" cy="952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6F202-B4A5-4BE1-84E6-40970659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1" y="2451682"/>
            <a:ext cx="8763000" cy="1085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B29B57-D145-4627-992F-E9A9EB2C0021}"/>
                  </a:ext>
                </a:extLst>
              </p:cNvPr>
              <p:cNvSpPr txBox="1"/>
              <p:nvPr/>
            </p:nvSpPr>
            <p:spPr>
              <a:xfrm>
                <a:off x="374904" y="83972"/>
                <a:ext cx="84582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ارتباط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B29B57-D145-4627-992F-E9A9EB2C0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83972"/>
                <a:ext cx="8458200" cy="491417"/>
              </a:xfrm>
              <a:prstGeom prst="rect">
                <a:avLst/>
              </a:prstGeom>
              <a:blipFill>
                <a:blip r:embed="rId4"/>
                <a:stretch>
                  <a:fillRect t="-2500" r="-108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C4C81D8-4262-4EA5-AA5D-5377E150F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86" y="497210"/>
            <a:ext cx="5538788" cy="828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A44609-6CE8-4B1F-9DA2-BC95513E6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86" y="4217811"/>
            <a:ext cx="3124200" cy="243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BAE90-4883-46D7-A6EC-00370F4F3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111" y="4923959"/>
            <a:ext cx="3514725" cy="971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CF29C1-C096-4595-92A5-E24BF189EC82}"/>
                  </a:ext>
                </a:extLst>
              </p:cNvPr>
              <p:cNvSpPr txBox="1"/>
              <p:nvPr/>
            </p:nvSpPr>
            <p:spPr>
              <a:xfrm>
                <a:off x="468411" y="3704890"/>
                <a:ext cx="8458200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محاسبه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cs typeface="B Nazanin" panose="00000400000000000000" pitchFamily="2" charset="-78"/>
                  </a:rPr>
                  <a:t> </a:t>
                </a:r>
                <a:r>
                  <a:rPr lang="fa-IR" sz="2400" dirty="0">
                    <a:cs typeface="B Nazanin" panose="00000400000000000000" pitchFamily="2" charset="-78"/>
                  </a:rPr>
                  <a:t> 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CF29C1-C096-4595-92A5-E24BF189E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11" y="3704890"/>
                <a:ext cx="8458200" cy="491417"/>
              </a:xfrm>
              <a:prstGeom prst="rect">
                <a:avLst/>
              </a:prstGeom>
              <a:blipFill>
                <a:blip r:embed="rId8"/>
                <a:stretch>
                  <a:fillRect t="-7500" r="-108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F223D-557E-4A6C-8800-5CC60169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81000"/>
            <a:ext cx="2981325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9D25C-5231-4FE2-B8CB-236CBDCB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6" y="1080911"/>
            <a:ext cx="3381375" cy="904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DAECA5-06F0-49F5-8030-8289D6653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78" y="2602502"/>
            <a:ext cx="7534275" cy="68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3B335C-BB39-421A-99EE-FB35F6BF7EA0}"/>
              </a:ext>
            </a:extLst>
          </p:cNvPr>
          <p:cNvSpPr txBox="1"/>
          <p:nvPr/>
        </p:nvSpPr>
        <p:spPr>
          <a:xfrm>
            <a:off x="457200" y="1985786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قبلا به دست آمد: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C11CBB-1A7A-490B-AE09-D903B5745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57600"/>
            <a:ext cx="5734050" cy="1381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1E7FA3-652C-448A-A5A1-488AF3B877E1}"/>
              </a:ext>
            </a:extLst>
          </p:cNvPr>
          <p:cNvSpPr txBox="1"/>
          <p:nvPr/>
        </p:nvSpPr>
        <p:spPr>
          <a:xfrm>
            <a:off x="566815" y="355147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که در آن: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A90C65-B122-47DC-9756-73FAA4160332}"/>
              </a:ext>
            </a:extLst>
          </p:cNvPr>
          <p:cNvSpPr txBox="1"/>
          <p:nvPr/>
        </p:nvSpPr>
        <p:spPr>
          <a:xfrm>
            <a:off x="397482" y="577708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تعریف: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4A1542-ED1E-4DD6-A41F-A49AAB4B4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5991225"/>
            <a:ext cx="1533525" cy="67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06B7B-90E2-41D2-9B00-6E7E3AABF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45" y="5009505"/>
            <a:ext cx="4772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AECA5-06F0-49F5-8030-8289D665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82" y="336912"/>
            <a:ext cx="7534275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C11CBB-1A7A-490B-AE09-D903B574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1297043"/>
            <a:ext cx="5734050" cy="1381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4A1542-ED1E-4DD6-A41F-A49AAB4B4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" y="2940230"/>
            <a:ext cx="1533525" cy="67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953D11-578D-4C00-B43C-8653A8226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4" y="3878567"/>
            <a:ext cx="4610100" cy="77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46663-12D7-4BC4-8E51-2AC56BF4F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950361"/>
            <a:ext cx="2324100" cy="695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738B35-4BE7-4F65-8B4E-911CACDCD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5352468"/>
            <a:ext cx="3796693" cy="99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BA306-57BE-4E85-A166-5A2A6B1D6E45}"/>
                  </a:ext>
                </a:extLst>
              </p:cNvPr>
              <p:cNvSpPr txBox="1"/>
              <p:nvPr/>
            </p:nvSpPr>
            <p:spPr>
              <a:xfrm>
                <a:off x="603504" y="304800"/>
                <a:ext cx="8458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محاسبه خروجی در </a:t>
                </a:r>
                <a:r>
                  <a:rPr lang="en-US" sz="2400" dirty="0">
                    <a:cs typeface="B Nazanin" panose="00000400000000000000" pitchFamily="2" charset="-78"/>
                  </a:rPr>
                  <a:t>n1</a:t>
                </a:r>
                <a:r>
                  <a:rPr lang="fa-IR" sz="2400" dirty="0">
                    <a:cs typeface="B Nazanin" panose="00000400000000000000" pitchFamily="2" charset="-78"/>
                  </a:rPr>
                  <a:t> سمپل بعد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𝑦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B Nazanin" panose="00000400000000000000" pitchFamily="2" charset="-78"/>
                      </a:rPr>
                      <m:t>)</m:t>
                    </m:r>
                  </m:oMath>
                </a14:m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BA306-57BE-4E85-A166-5A2A6B1D6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304800"/>
                <a:ext cx="8458200" cy="461665"/>
              </a:xfrm>
              <a:prstGeom prst="rect">
                <a:avLst/>
              </a:prstGeom>
              <a:blipFill>
                <a:blip r:embed="rId2"/>
                <a:stretch>
                  <a:fillRect t="-11842" r="-1009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72B8DEB-875C-4301-BA8A-42290CE2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7000875" cy="657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7FED1F-2BAC-4CDD-BEAF-C3094F4F1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9877"/>
            <a:ext cx="9144000" cy="578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D3BC3B-5A24-47F9-9855-903B427DB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718123"/>
            <a:ext cx="2441540" cy="765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80B899-6820-45D8-A378-088A9ECAF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490242"/>
            <a:ext cx="3838575" cy="571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B3402F-2929-4D80-8F70-3D1C53F75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718123"/>
            <a:ext cx="2484842" cy="7653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A6AD2D-6748-4D69-8D19-F164B57B2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5846" y="4657471"/>
            <a:ext cx="2952750" cy="619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59380A-C5C1-42B2-A05A-9736080DCF62}"/>
              </a:ext>
            </a:extLst>
          </p:cNvPr>
          <p:cNvSpPr txBox="1"/>
          <p:nvPr/>
        </p:nvSpPr>
        <p:spPr>
          <a:xfrm>
            <a:off x="457200" y="2286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فرض : </a:t>
            </a:r>
            <a:r>
              <a:rPr lang="en-US" sz="2400" dirty="0">
                <a:cs typeface="B Nazanin" panose="00000400000000000000" pitchFamily="2" charset="-78"/>
              </a:rPr>
              <a:t>n1=1 , d=0</a:t>
            </a:r>
          </a:p>
        </p:txBody>
      </p:sp>
    </p:spTree>
    <p:extLst>
      <p:ext uri="{BB962C8B-B14F-4D97-AF65-F5344CB8AC3E}">
        <p14:creationId xmlns:p14="http://schemas.microsoft.com/office/powerpoint/2010/main" val="349369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Generalized Predictive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DD13-0208-41B8-B8BE-0E1C1F431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7543800" cy="854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23A3C-463A-44D9-8BD8-8929E6AA4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1" y="2524125"/>
            <a:ext cx="2428875" cy="904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FD90A5-C94E-41C3-9795-7281B0F4C5C6}"/>
              </a:ext>
            </a:extLst>
          </p:cNvPr>
          <p:cNvSpPr txBox="1"/>
          <p:nvPr/>
        </p:nvSpPr>
        <p:spPr>
          <a:xfrm>
            <a:off x="575282" y="206246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که: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34815-B4AB-4123-90BF-F99482D3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578313"/>
            <a:ext cx="7848600" cy="151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27FCD1-8AD4-4277-835C-A89028DFB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238751"/>
            <a:ext cx="7848600" cy="14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BA306-57BE-4E85-A166-5A2A6B1D6E45}"/>
              </a:ext>
            </a:extLst>
          </p:cNvPr>
          <p:cNvSpPr txBox="1"/>
          <p:nvPr/>
        </p:nvSpPr>
        <p:spPr>
          <a:xfrm>
            <a:off x="603504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تعریف: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D90A5-C94E-41C3-9795-7281B0F4C5C6}"/>
              </a:ext>
            </a:extLst>
          </p:cNvPr>
          <p:cNvSpPr txBox="1"/>
          <p:nvPr/>
        </p:nvSpPr>
        <p:spPr>
          <a:xfrm>
            <a:off x="575282" y="206246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داریم: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093D3-4DA5-4A65-9F26-37B10178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15" y="609600"/>
            <a:ext cx="3305175" cy="203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027FB-6271-4DAA-95E7-063D9C203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3133726"/>
            <a:ext cx="30384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80AA47-8D47-41F1-A71F-77A634254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4165721"/>
            <a:ext cx="2838450" cy="76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4A3AE0-267D-424C-B9A6-9427DEB8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959" y="1166758"/>
            <a:ext cx="3000375" cy="742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E91F8D-9749-4C19-8955-B2816D060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997" y="5215939"/>
            <a:ext cx="56864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BA306-57BE-4E85-A166-5A2A6B1D6E45}"/>
              </a:ext>
            </a:extLst>
          </p:cNvPr>
          <p:cNvSpPr txBox="1"/>
          <p:nvPr/>
        </p:nvSpPr>
        <p:spPr>
          <a:xfrm>
            <a:off x="603504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تابع هزینه: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000A5D-82CD-43F5-B93B-518F684D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0" y="671512"/>
            <a:ext cx="4819650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34EB24-6DCF-43AF-AED3-6B62CB84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2062460"/>
            <a:ext cx="3038475" cy="1076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FCBFB-CDDF-4946-97D8-BD312E3E4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26" y="3505200"/>
            <a:ext cx="1247775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E1C075-249D-4217-AE7A-DB39DC8D9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916" y="3400425"/>
            <a:ext cx="4905375" cy="106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7042DB-22E7-4A4A-B940-E30F5326E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122" y="4467225"/>
            <a:ext cx="17621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BA306-57BE-4E85-A166-5A2A6B1D6E45}"/>
              </a:ext>
            </a:extLst>
          </p:cNvPr>
          <p:cNvSpPr txBox="1"/>
          <p:nvPr/>
        </p:nvSpPr>
        <p:spPr>
          <a:xfrm>
            <a:off x="603504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مثال: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D90A5-C94E-41C3-9795-7281B0F4C5C6}"/>
              </a:ext>
            </a:extLst>
          </p:cNvPr>
          <p:cNvSpPr txBox="1"/>
          <p:nvPr/>
        </p:nvSpPr>
        <p:spPr>
          <a:xfrm>
            <a:off x="592215" y="2743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400" dirty="0">
                <a:cs typeface="B Nazanin" panose="00000400000000000000" pitchFamily="2" charset="-78"/>
              </a:rPr>
              <a:t>d=0 </a:t>
            </a:r>
            <a:r>
              <a:rPr lang="fa-IR" sz="2400" dirty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BE152-D6CE-482C-8A0F-4EA676AB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831376"/>
            <a:ext cx="8543925" cy="162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67E22-787C-4030-8240-22AF9B9B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3334218"/>
            <a:ext cx="60388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6A617-CDD3-4A23-8B19-39F670D84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6343650" cy="3038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BED6C-4A66-4A2A-B969-D7DD81ED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21528"/>
            <a:ext cx="50482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5E610-5485-43AD-AE95-1EA26601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37" y="533400"/>
            <a:ext cx="1114425" cy="514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62AE3C-6EBC-4980-84E8-090BE89BE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1676400"/>
            <a:ext cx="6798013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90C90-113B-4E62-A4F8-D97A1E79D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8" y="3934752"/>
            <a:ext cx="7752342" cy="566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96043-53EA-4F7D-B188-320E06EB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228622"/>
            <a:ext cx="1552575" cy="666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653758-5A92-4C84-ACD7-E491B5F00A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171" y="4421938"/>
            <a:ext cx="1747277" cy="314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04CD82-9DCC-4512-B08B-7E0FB7692F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9882" y="4988630"/>
            <a:ext cx="1581150" cy="809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80B353-688C-4B0B-B8F1-5D84AEA94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082" y="4840992"/>
            <a:ext cx="1771650" cy="552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F21270-B95E-4F2A-8864-D2A2769CB5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2429" y="4462023"/>
            <a:ext cx="2352172" cy="17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0C01D-E32A-4E41-AD61-EC06982B6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6" y="381000"/>
            <a:ext cx="5286375" cy="63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4BC4BA-3FC6-43FD-953E-F36594FA6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4"/>
          <a:stretch/>
        </p:blipFill>
        <p:spPr>
          <a:xfrm>
            <a:off x="1691724" y="1067498"/>
            <a:ext cx="7336113" cy="2809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AB9B35-1F5F-47B0-A1BF-4F2851BAC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7" y="4481305"/>
            <a:ext cx="8915400" cy="13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A0195-5ACF-4721-BBAD-6CE37E17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48" y="533400"/>
            <a:ext cx="6400800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9854CC-776D-4D32-A1CE-274BC8B63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3276600"/>
            <a:ext cx="5743575" cy="9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8E957-8E1B-4A43-B033-D116F2BB0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248150"/>
            <a:ext cx="5248275" cy="1209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54E79-710C-40D7-A6EA-A1306B7BB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10" y="5264524"/>
            <a:ext cx="5103361" cy="14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8AD3-9EC2-4F51-B397-DDBF24AA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6C68C-C070-4345-B997-D25EE028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C06C-8432-4EA5-B1F7-29147960EF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3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EB9-634C-40E2-A44E-7FA44DFD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EC50AF-0641-456D-9603-8F248819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020AA-CE36-40D7-A9F2-6E78B2AC56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4.1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1">
                  <a:buFont typeface="Arial" pitchFamily="34" charset="0"/>
                  <a:buChar char="•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Generalized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: درنظر گرفتن نویز و اغتشاش در طراحی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buFont typeface="Courier New" pitchFamily="49" charset="0"/>
                  <a:buChar char="o"/>
                </a:pP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حل تحلیلی درعدم حضور قید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1">
                  <a:buFont typeface="Courier New" pitchFamily="49" charset="0"/>
                  <a:buChar char="o"/>
                </a:pP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قابلیت استفاده برای فرایندهای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NMP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 و ناپایدار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ARX: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MAX: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ARMA: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CARMA, ARMAX:</a:t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CARIMA, ARIMAX:</a:t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∆ 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Box Jenkins: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  <a:blipFill>
                <a:blip r:embed="rId2"/>
                <a:stretch>
                  <a:fillRect l="-727" t="-1474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819D-D908-46AF-98EA-8C5B1D64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41D4E-C322-4907-BD67-265952AE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E7F68-05FF-41D4-9657-6A0C538DA7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98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 Formulation of Generalized Predictive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</p:spPr>
            <p:txBody>
              <a:bodyPr>
                <a:normAutofit/>
              </a:bodyPr>
              <a:lstStyle/>
              <a:p>
                <a:pPr algn="just" rtl="1">
                  <a:buFont typeface="Arial" pitchFamily="34" charset="0"/>
                  <a:buChar char="•"/>
                </a:pP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تابع هزینه: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l-GR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 + 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 | 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)−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8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∆</m:t>
                                  </m:r>
                                  <m:r>
                                    <a:rPr lang="en-US" sz="18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 + 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 − </m:t>
                                      </m:r>
                                      <m:r>
                                        <a:rPr lang="en-US" sz="1800" i="1" dirty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a-IR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 rtl="1">
                  <a:buFont typeface="Wingdings" pitchFamily="2" charset="2"/>
                  <a:buChar char="§"/>
                </a:pPr>
                <a:r>
                  <a:rPr lang="fa-IR" sz="1800" i="1" dirty="0">
                    <a:latin typeface="Cambria Math"/>
                    <a:cs typeface="Times New Roman" pitchFamily="18" charset="0"/>
                  </a:rPr>
                  <a:t>قبلا </a:t>
                </a:r>
                <a:r>
                  <a:rPr lang="fa-IR" sz="1800" dirty="0">
                    <a:latin typeface="Cambria Math"/>
                    <a:cs typeface="Times New Roman" pitchFamily="18" charset="0"/>
                  </a:rPr>
                  <a:t>تعریف</a:t>
                </a:r>
                <a:r>
                  <a:rPr lang="fa-IR" sz="1800" i="1" dirty="0">
                    <a:latin typeface="Cambria Math"/>
                    <a:cs typeface="Times New Roman" pitchFamily="18" charset="0"/>
                  </a:rPr>
                  <a:t> شده:</a:t>
                </a:r>
                <a:endParaRPr lang="en-US" sz="1800" i="1" dirty="0">
                  <a:latin typeface="Cambria Math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acc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 | 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is an optimum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step ahead prediction</a:t>
                </a:r>
                <a:endParaRPr lang="fa-IR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𝛿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𝜆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𝑤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fa-IR" sz="1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 rtl="1">
                  <a:buFont typeface="Wingdings" pitchFamily="2" charset="2"/>
                  <a:buChar char="§"/>
                </a:pPr>
                <a:r>
                  <a:rPr lang="fa-IR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هدف: تعیین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), 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), . . .</m:t>
                    </m:r>
                  </m:oMath>
                </a14:m>
                <a:r>
                  <a:rPr lang="fa-IR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برای اینکه خروجی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a-IR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نزدیک به مرجع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𝑤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fa-IR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باشد</a:t>
                </a:r>
              </a:p>
              <a:p>
                <a:pPr algn="r" rtl="1">
                  <a:buFont typeface="Wingdings" pitchFamily="2" charset="2"/>
                  <a:buChar char="§"/>
                </a:pPr>
                <a:r>
                  <a:rPr lang="fa-IR" sz="1800" dirty="0">
                    <a:latin typeface="Times New Roman" pitchFamily="18" charset="0"/>
                    <a:cs typeface="Times New Roman" pitchFamily="18" charset="0"/>
                  </a:rPr>
                  <a:t>نیاز به تخمین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 + 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fa-IR" sz="1800" dirty="0">
                    <a:latin typeface="Times New Roman" pitchFamily="18" charset="0"/>
                    <a:cs typeface="Times New Roman" pitchFamily="18" charset="0"/>
                  </a:rPr>
                  <a:t> برای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</m:e>
                      <m:sub>
                        <m:r>
                          <a:rPr lang="en-US" sz="1800" b="0" i="0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0" dirty="0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1800" i="1" dirty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1800" b="0" i="1" dirty="0" smtClean="0">
                        <a:latin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a-IR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r" rtl="1">
                  <a:buFont typeface="Wingdings" pitchFamily="2" charset="2"/>
                  <a:buChar char="§"/>
                </a:pPr>
                <a:endParaRPr lang="en-US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  <a:blipFill rotWithShape="0">
                <a:blip r:embed="rId2"/>
                <a:stretch>
                  <a:fillRect l="-291" t="-1053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 Formulation of Generalized Predictive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382000" cy="5791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Class Notes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4.1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</p:spPr>
            <p:txBody>
              <a:bodyPr>
                <a:normAutofit lnSpcReduction="10000"/>
              </a:bodyPr>
              <a:lstStyle/>
              <a:p>
                <a:pPr algn="just" rtl="1">
                  <a:buFont typeface="Courier New" pitchFamily="49" charset="0"/>
                  <a:buChar char="o"/>
                </a:pP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نمایش واحد برای مدل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ARMAX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و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ARIMAX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Courier New" pitchFamily="49" charset="0"/>
                  <a:buChar char="o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CARMA, ARMAX:</a:t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Courier New" pitchFamily="49" charset="0"/>
                  <a:buChar char="o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CARIMA, ARIMAX:</a:t>
                </a:r>
                <a:br>
                  <a:rPr lang="en-US" dirty="0">
                    <a:latin typeface="Times New Roman" pitchFamily="18" charset="0"/>
                    <a:cs typeface="Times New Roman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fa-IR" b="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fa-IR" b="0" dirty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𝐵</m:t>
                    </m:r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𝐶𝑒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a-IR" b="0" dirty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 algn="r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𝐴𝑅𝑀𝐴𝑋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𝐴𝑅𝐼𝑀𝐴𝑋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           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𝑓𝑜𝑟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𝐴𝑅𝑀𝐴𝑋</m:t>
                                  </m:r>
                                </m:e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𝑓𝑜𝑟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𝐴𝑅𝐼𝑀𝐴𝑋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  <a:blipFill rotWithShape="0">
                <a:blip r:embed="rId2"/>
                <a:stretch>
                  <a:fillRect l="-873" t="-1684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4.2 Formulation of Generalized Predictive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 Formulation of Generalized Predictive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</p:spPr>
            <p:txBody>
              <a:bodyPr>
                <a:normAutofit/>
              </a:bodyPr>
              <a:lstStyle/>
              <a:p>
                <a:pPr algn="just" rtl="1">
                  <a:buFont typeface="Arial" pitchFamily="34" charset="0"/>
                  <a:buChar char="•"/>
                </a:pP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سیستم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SISO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 با نویز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e(t)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 و تاخیر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𝑢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 − 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 … +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𝑛𝑎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𝑛𝑎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 … +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𝑛𝑏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𝑛𝑏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/>
                          <a:cs typeface="Times New Roman" pitchFamily="18" charset="0"/>
                        </a:rPr>
                        <m:t> + … +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𝑛𝑐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i="1" dirty="0" err="1">
                              <a:latin typeface="Cambria Math"/>
                              <a:cs typeface="Times New Roman" pitchFamily="18" charset="0"/>
                            </a:rPr>
                            <m:t>𝑛𝑐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en-US" sz="2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  <a:blipFill>
                <a:blip r:embed="rId2"/>
                <a:stretch>
                  <a:fillRect t="-1053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0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4.2 Formulation of Generalized Predictive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</p:spPr>
            <p:txBody>
              <a:bodyPr>
                <a:normAutofit/>
              </a:bodyPr>
              <a:lstStyle/>
              <a:p>
                <a:pPr algn="just" rtl="1">
                  <a:buFont typeface="Arial" pitchFamily="34" charset="0"/>
                  <a:buChar char="•"/>
                </a:pP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مناسب بودن مدل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CARIMA</a:t>
                </a:r>
                <a:r>
                  <a:rPr lang="fa-IR" dirty="0">
                    <a:latin typeface="Times New Roman" pitchFamily="18" charset="0"/>
                    <a:cs typeface="Times New Roman" pitchFamily="18" charset="0"/>
                  </a:rPr>
                  <a:t> برای سیستمهای صنعتی با اغتشاش و نویزهای غیر ایستا :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Arial" pitchFamily="34" charset="0"/>
                  <a:buChar char="•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− </m:t>
                          </m:r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fa-IR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r" rtl="1">
                  <a:buNone/>
                </a:pPr>
                <a:r>
                  <a:rPr lang="fa-IR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نویز سفید: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838200"/>
                <a:ext cx="8382000" cy="5791200"/>
              </a:xfrm>
              <a:blipFill rotWithShape="0">
                <a:blip r:embed="rId2"/>
                <a:stretch>
                  <a:fillRect l="-2327" t="-1053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A110-BB35-4B04-82B7-14EF78AF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8D376-7CA7-43DE-AB58-5897C3C88580}"/>
              </a:ext>
            </a:extLst>
          </p:cNvPr>
          <p:cNvSpPr txBox="1"/>
          <p:nvPr/>
        </p:nvSpPr>
        <p:spPr>
          <a:xfrm>
            <a:off x="3048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تابع هزینه: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81AE5-7AC5-40EA-9180-272CF3C4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63196"/>
            <a:ext cx="8458200" cy="146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7EFF8-EF79-468B-81DC-71822B875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4" y="2552371"/>
            <a:ext cx="2409825" cy="1114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C68B1-DDB7-4EC1-97BD-3E837F71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549549"/>
            <a:ext cx="3676650" cy="1457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2B62B2-B335-4F19-A335-4A7057FE6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77" y="4256452"/>
            <a:ext cx="2790825" cy="1381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AD7360-836A-43F1-B1EF-13C962BD6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5630721"/>
            <a:ext cx="445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5020B-F419-4ABA-A2D1-C8B0FD15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658AA-6E34-4ED8-80FD-025D39B4B802}"/>
              </a:ext>
            </a:extLst>
          </p:cNvPr>
          <p:cNvSpPr txBox="1"/>
          <p:nvPr/>
        </p:nvSpPr>
        <p:spPr>
          <a:xfrm>
            <a:off x="3048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فرایند پیش بینی خروجی: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2E9648-48C6-4F16-AB37-34B1226B4084}"/>
                  </a:ext>
                </a:extLst>
              </p:cNvPr>
              <p:cNvSpPr txBox="1"/>
              <p:nvPr/>
            </p:nvSpPr>
            <p:spPr>
              <a:xfrm>
                <a:off x="374904" y="1600200"/>
                <a:ext cx="8458200" cy="47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معادله دیوفانتین برای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fa-IR" sz="240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𝐴</m:t>
                        </m:r>
                      </m:e>
                    </m:acc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(برای </a:t>
                </a:r>
                <a:r>
                  <a:rPr lang="en-US" sz="2400" dirty="0">
                    <a:cs typeface="B Nazanin" panose="00000400000000000000" pitchFamily="2" charset="-78"/>
                  </a:rPr>
                  <a:t>j</a:t>
                </a:r>
                <a:r>
                  <a:rPr lang="fa-IR" sz="2400" dirty="0">
                    <a:cs typeface="B Nazanin" panose="00000400000000000000" pitchFamily="2" charset="-78"/>
                  </a:rPr>
                  <a:t> مرحله تقسیم):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2E9648-48C6-4F16-AB37-34B1226B4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1600200"/>
                <a:ext cx="8458200" cy="476412"/>
              </a:xfrm>
              <a:prstGeom prst="rect">
                <a:avLst/>
              </a:prstGeom>
              <a:blipFill>
                <a:blip r:embed="rId2"/>
                <a:stretch>
                  <a:fillRect t="-16667" r="-108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8D99EC3-39CE-4B99-A913-E33655C6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55521"/>
            <a:ext cx="3657600" cy="1216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D7D5B-3D97-44E5-9720-6665D2240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" y="2554662"/>
            <a:ext cx="4181475" cy="800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3E4E7F-FC0B-4783-9D1C-F5B9962F1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04" y="2510990"/>
            <a:ext cx="1724025" cy="654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8027C3-3420-4BDA-9A69-608E5ACF6650}"/>
                  </a:ext>
                </a:extLst>
              </p:cNvPr>
              <p:cNvSpPr txBox="1"/>
              <p:nvPr/>
            </p:nvSpPr>
            <p:spPr>
              <a:xfrm>
                <a:off x="400304" y="4972062"/>
                <a:ext cx="8458200" cy="476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dirty="0">
                    <a:cs typeface="B Nazanin" panose="00000400000000000000" pitchFamily="2" charset="-78"/>
                  </a:rPr>
                  <a:t>برای اینکه </a:t>
                </a:r>
                <a:r>
                  <a:rPr lang="en-US" sz="2400" dirty="0">
                    <a:cs typeface="B Nazanin" panose="00000400000000000000" pitchFamily="2" charset="-78"/>
                  </a:rPr>
                  <a:t>Fj</a:t>
                </a:r>
                <a:r>
                  <a:rPr lang="fa-IR" sz="2400" dirty="0">
                    <a:cs typeface="B Nazanin" panose="00000400000000000000" pitchFamily="2" charset="-78"/>
                  </a:rPr>
                  <a:t> از عدد ثابت شروع شود از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fa-IR" sz="2400" dirty="0">
                    <a:cs typeface="B Nazanin" panose="00000400000000000000" pitchFamily="2" charset="-78"/>
                  </a:rPr>
                  <a:t> فاکتور گیری شده</a:t>
                </a:r>
                <a:endParaRPr lang="en-US" sz="2400" dirty="0"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8027C3-3420-4BDA-9A69-608E5ACF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4" y="4972062"/>
                <a:ext cx="8458200" cy="476412"/>
              </a:xfrm>
              <a:prstGeom prst="rect">
                <a:avLst/>
              </a:prstGeom>
              <a:blipFill>
                <a:blip r:embed="rId6"/>
                <a:stretch>
                  <a:fillRect t="-8974" r="-1081" b="-32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CAC7BAB-1B9B-41B2-97F9-E1B3C0C9F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596606"/>
            <a:ext cx="4876800" cy="85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707</Words>
  <Application>Microsoft Office PowerPoint</Application>
  <PresentationFormat>On-screen Show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Franklin Gothic Book</vt:lpstr>
      <vt:lpstr>Perpetua</vt:lpstr>
      <vt:lpstr>Times New Roman</vt:lpstr>
      <vt:lpstr>Wingdings</vt:lpstr>
      <vt:lpstr>Wingdings 2</vt:lpstr>
      <vt:lpstr>Equity</vt:lpstr>
      <vt:lpstr>Model Predictive Control </vt:lpstr>
      <vt:lpstr>Generalized Predictive Control</vt:lpstr>
      <vt:lpstr>4.1 Introduction</vt:lpstr>
      <vt:lpstr>4.1 Introduction</vt:lpstr>
      <vt:lpstr>4.2 Formulation of Generalized Predictive Control</vt:lpstr>
      <vt:lpstr>4.2 Formulation of Generalized Predictive Control</vt:lpstr>
      <vt:lpstr>4.2 Formulation of Generalized Predictive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Formulation of Generalized Predictive Control</vt:lpstr>
      <vt:lpstr>4.2 Formulation of Generalized Predictive Control</vt:lpstr>
    </vt:vector>
  </TitlesOfParts>
  <Company>University of Tehran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Shamaghdari</dc:creator>
  <cp:lastModifiedBy>Saeed Shamaghdari</cp:lastModifiedBy>
  <cp:revision>356</cp:revision>
  <dcterms:created xsi:type="dcterms:W3CDTF">2012-06-16T21:10:19Z</dcterms:created>
  <dcterms:modified xsi:type="dcterms:W3CDTF">2020-12-13T03:33:35Z</dcterms:modified>
</cp:coreProperties>
</file>