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521" r:id="rId2"/>
    <p:sldId id="520" r:id="rId3"/>
    <p:sldId id="526" r:id="rId4"/>
    <p:sldId id="522" r:id="rId5"/>
    <p:sldId id="527" r:id="rId6"/>
    <p:sldId id="528" r:id="rId7"/>
    <p:sldId id="256" r:id="rId8"/>
    <p:sldId id="257" r:id="rId9"/>
    <p:sldId id="423" r:id="rId10"/>
    <p:sldId id="424" r:id="rId11"/>
    <p:sldId id="516" r:id="rId12"/>
    <p:sldId id="426" r:id="rId13"/>
    <p:sldId id="448" r:id="rId14"/>
    <p:sldId id="460" r:id="rId15"/>
    <p:sldId id="459" r:id="rId16"/>
    <p:sldId id="461" r:id="rId17"/>
    <p:sldId id="511" r:id="rId18"/>
    <p:sldId id="464" r:id="rId19"/>
    <p:sldId id="467" r:id="rId20"/>
    <p:sldId id="472" r:id="rId21"/>
    <p:sldId id="473" r:id="rId22"/>
    <p:sldId id="512" r:id="rId23"/>
    <p:sldId id="515" r:id="rId24"/>
    <p:sldId id="513" r:id="rId25"/>
    <p:sldId id="524" r:id="rId26"/>
    <p:sldId id="523" r:id="rId27"/>
    <p:sldId id="51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B8072-D5E6-4FD1-90F9-ADA385446DE5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C0630-79EF-487A-89A7-ED4C74C825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53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E07A-8FE8-4024-B129-9087A8BCA426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942C-10CF-4613-ABC9-73B43EFB46B5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1F031-A026-4294-B97A-CE5CFAF487C2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CE77-0379-4297-96B7-D2C0454661E5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687E-96D5-477A-BCCC-4A6BA9A48296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5384D-018A-43E2-8436-478B1E23CDA4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3A59-11D6-42C3-AB1D-590C6B2E3F49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B2AE6-EA11-4A94-B485-5F66D9900E17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EE2D3-F157-457D-BB52-9047BAEE760E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DDC61-5310-4ED5-9B97-54C3D9DC3CCC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A1DE-E2B2-4E65-827C-CA374C4D9130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C9C5F2-F1EF-4270-A59D-D9DF35691538}" type="datetime1">
              <a:rPr lang="en-US" smtClean="0"/>
              <a:pPr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DC24450-E609-4A8B-B5DE-291917C482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Model Predictive Control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324944"/>
          </a:xfrm>
        </p:spPr>
        <p:txBody>
          <a:bodyPr>
            <a:normAutofit lnSpcReduction="10000"/>
          </a:bodyPr>
          <a:lstStyle/>
          <a:p>
            <a:pPr algn="ctr" rtl="1"/>
            <a:endParaRPr lang="en-US" dirty="0"/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3000" b="1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سعید شمقدری</a:t>
            </a:r>
            <a:endParaRPr lang="en-US" sz="3000" b="1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3600" b="1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36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22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دانشکده مهندسی برق</a:t>
            </a:r>
            <a:endParaRPr lang="en-US" sz="22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22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دانشگاه علم و صنعت ایران</a:t>
            </a: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fa-IR" sz="15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sz="1500" kern="0" dirty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نیم سال </a:t>
            </a:r>
            <a:r>
              <a:rPr lang="fa-IR" sz="1500" kern="0" dirty="0" smtClean="0">
                <a:solidFill>
                  <a:schemeClr val="tx1"/>
                </a:solidFill>
                <a:latin typeface="Times New Roman" pitchFamily="18" charset="0"/>
                <a:cs typeface="B Titr" pitchFamily="2" charset="-78"/>
              </a:rPr>
              <a:t>دوم 1402-1403</a:t>
            </a:r>
            <a:endParaRPr lang="fa-IR" sz="19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1900" kern="0" dirty="0">
              <a:solidFill>
                <a:schemeClr val="tx1"/>
              </a:solidFill>
              <a:latin typeface="Times New Roman" pitchFamily="18" charset="0"/>
              <a:cs typeface="B Titr" pitchFamily="2" charset="-78"/>
            </a:endParaRPr>
          </a:p>
          <a:p>
            <a:pPr lvl="0" rt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endParaRPr lang="en-US" sz="28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1"/>
            <a:endParaRPr lang="en-US" dirty="0"/>
          </a:p>
        </p:txBody>
      </p:sp>
      <p:pic>
        <p:nvPicPr>
          <p:cNvPr id="5" name="Picture 9" descr="MainAr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93" y="1533206"/>
            <a:ext cx="1182989" cy="1411585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996914" y="116632"/>
            <a:ext cx="1079142" cy="3485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</a:pPr>
            <a:r>
              <a:rPr lang="fa-IR" kern="0" dirty="0">
                <a:latin typeface="Times New Roman" pitchFamily="18" charset="0"/>
                <a:cs typeface="B Titr" pitchFamily="2" charset="-78"/>
              </a:rPr>
              <a:t>بسمه تعالی</a:t>
            </a:r>
            <a:endParaRPr lang="en-US" kern="0" dirty="0">
              <a:latin typeface="Times New Roman" pitchFamily="18" charset="0"/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4407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44" y="3240694"/>
            <a:ext cx="5044267" cy="3572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اختلاف الگوریتم</a:t>
            </a:r>
            <a:r>
              <a:rPr lang="en-US" dirty="0"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های مختلف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مدل فرایند برای پیش بینی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لحاظ کردن نویز و اغتشاش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تابع هزینه</a:t>
            </a: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74320" lvl="1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کاربردهای </a:t>
            </a:r>
            <a:r>
              <a:rPr lang="en-US" sz="2600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sz="2600" dirty="0">
                <a:latin typeface="Times New Roman" pitchFamily="18" charset="0"/>
                <a:cs typeface="B Nazanin" pitchFamily="2" charset="-78"/>
              </a:rPr>
              <a:t> در پژوهش و صنعت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توربین بادی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اتوپایلوت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رباتیک (تراژکتوری آینده)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نورد فولاد (تاخیر)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نفت و پتروشیمی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تولید سیمان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برجهای تقطیر</a:t>
            </a:r>
          </a:p>
        </p:txBody>
      </p:sp>
      <p:pic>
        <p:nvPicPr>
          <p:cNvPr id="6" name="Picture 4" descr="step_respon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t="3281" r="4408" b="4929"/>
          <a:stretch>
            <a:fillRect/>
          </a:stretch>
        </p:blipFill>
        <p:spPr bwMode="auto">
          <a:xfrm>
            <a:off x="311451" y="620688"/>
            <a:ext cx="6132756" cy="5984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A14FD788-D5AF-40E7-A852-B8E5B7749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46" y="1570631"/>
            <a:ext cx="6151343" cy="432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46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فرایند گرمازا در رآکتور</a:t>
            </a:r>
            <a:endParaRPr lang="en-US" sz="2200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5419725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0527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610600" cy="5791200"/>
          </a:xfrm>
        </p:spPr>
        <p:txBody>
          <a:bodyPr>
            <a:norm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مزایای استفاده از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استفاده از مفاهیم اولیه کنترل در طراحی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تنظیم ساده کنترل کننده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قابلیت توسعه برای سیستمهای پیچیده، غیرحداقل فاز وتاخیردار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قابلیت توسعه آسان برای سیستمهای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MIMO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برای جبران اثر اغتشاش قابل اندازه گیری به صورت طبیعی یک کنترل کننده فیدفوروارد را شامل می شود.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پیاده سازی آسان قانون کنترل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قیدهای سیگنال کنترل، خروجی و حالت در فرایند طراحی لحاظ می شود. (کنترل بهینه)</a:t>
            </a:r>
          </a:p>
          <a:p>
            <a:pPr lvl="1" algn="r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کاربرد بسیار مفید برای شرایطی که تراژکتوری مطلوب در زمان آینده معلوم باشد (رباتیک)</a:t>
            </a:r>
          </a:p>
          <a:p>
            <a:pPr lvl="1" algn="r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lvl="1" algn="r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lvl="1" algn="r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lvl="1" algn="r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lvl="1" algn="r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838200"/>
            <a:ext cx="8501122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معایب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پیچیده تر بودن محاسبه سیگنال کنترل نسبت به کنترل کننده های کلاسیک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بار محاسباتی اضافه برای فرایندهایی که دینامیک آنها تغییر نمی کند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حجم محاسبات بالا برای کنترل کننده های مقید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هزینه سخت افزاری برای ارتقاء کنترل کننده های کلاسیک به </a:t>
            </a:r>
            <a:r>
              <a:rPr lang="en-US" sz="2600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sz="2600" dirty="0">
                <a:latin typeface="Times New Roman" pitchFamily="18" charset="0"/>
                <a:cs typeface="B Nazanin" pitchFamily="2" charset="-78"/>
              </a:rPr>
              <a:t> (و سایر کنترل کننده های پیشرفته)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نیاز به مدل مناسب برای فرایند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تاثیر پذیری مزایای </a:t>
            </a:r>
            <a:r>
              <a:rPr lang="en-US" sz="2600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sz="2600" dirty="0">
                <a:latin typeface="Times New Roman" pitchFamily="18" charset="0"/>
                <a:cs typeface="B Nazanin" pitchFamily="2" charset="-78"/>
              </a:rPr>
              <a:t> از در دسترس نبودن مدل دقیق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sz="2600" dirty="0">
                <a:latin typeface="Times New Roman" pitchFamily="18" charset="0"/>
                <a:cs typeface="B Nazanin" pitchFamily="2" charset="-78"/>
              </a:rPr>
              <a:t>مشکل اثبات پایداری و مقاوم بودن در حالت مقید و برخی سیستمهای غیرخطی</a:t>
            </a: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2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91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استراتژی کنترل در خانواده کنترل کننده های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09800"/>
            <a:ext cx="58959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2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الف)</a:t>
            </a:r>
          </a:p>
          <a:p>
            <a:pPr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N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افق پیش بینی 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محاسبه خروجی های پیش بینی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y(</a:t>
            </a:r>
            <a:r>
              <a:rPr lang="en-US" i="1" dirty="0" err="1">
                <a:latin typeface="Times New Roman" pitchFamily="18" charset="0"/>
                <a:cs typeface="B Nazanin" pitchFamily="2" charset="-78"/>
              </a:rPr>
              <a:t>t+k|t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برای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k=1…N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وابسته به دو بخش: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بخش وابسته به مقادیر معلوم زمان گذشته ورودی و خروجی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بخش وابسته به سیگنال کنترل در زمان آینده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u(</a:t>
            </a:r>
            <a:r>
              <a:rPr lang="en-US" i="1" dirty="0" err="1">
                <a:latin typeface="Times New Roman" pitchFamily="18" charset="0"/>
                <a:cs typeface="B Nazanin" pitchFamily="2" charset="-78"/>
              </a:rPr>
              <a:t>t+k|t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برای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k=0…N-1</a:t>
            </a: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ب)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محاسبه سیگنال کنترل بر مبنای بهینه سازی یک تابع هدف (کاهش خطای ردیابی تراژکتوری مرجع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w(</a:t>
            </a:r>
            <a:r>
              <a:rPr lang="en-US" i="1" dirty="0" err="1">
                <a:latin typeface="Times New Roman" pitchFamily="18" charset="0"/>
                <a:cs typeface="B Nazanin" pitchFamily="2" charset="-78"/>
              </a:rPr>
              <a:t>t+k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)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)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انتخاب فرم مربعی برای معیار بهینه سازی (شامل خطای ردیابی، اندازه سیگنال کنترل)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فرم بسته برای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در شرایط سیستم خطی، بدون قید و معیار بهینه سازی مربعی</a:t>
            </a: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ج)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فقط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u(</a:t>
            </a:r>
            <a:r>
              <a:rPr lang="en-US" i="1" dirty="0" err="1">
                <a:latin typeface="Times New Roman" pitchFamily="18" charset="0"/>
                <a:cs typeface="B Nazanin" pitchFamily="2" charset="-78"/>
              </a:rPr>
              <a:t>t|t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به سیستم اعمال میشود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در لحظه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t+1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با وجود اطلاعات جدید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y(t+1)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سیگنال کنترل مجدد محاسبه می شود (شروع مجدد از الف)</a:t>
            </a:r>
          </a:p>
          <a:p>
            <a:pPr algn="just" rtl="1">
              <a:buNone/>
            </a:pPr>
            <a:endParaRPr lang="fa-IR" i="1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None/>
            </a:pPr>
            <a:r>
              <a:rPr lang="fa-IR" dirty="0">
                <a:solidFill>
                  <a:srgbClr val="FF0000"/>
                </a:solidFill>
                <a:latin typeface="Times New Roman" pitchFamily="18" charset="0"/>
                <a:cs typeface="B Nazanin" pitchFamily="2" charset="-78"/>
              </a:rPr>
              <a:t>توجه: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u(t+1|t)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با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u(t+1|t+1)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متفاوت است. در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t+1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سیگنال </a:t>
            </a:r>
            <a:r>
              <a:rPr lang="en-US" i="1" dirty="0">
                <a:latin typeface="Times New Roman" pitchFamily="18" charset="0"/>
                <a:cs typeface="B Nazanin" pitchFamily="2" charset="-78"/>
              </a:rPr>
              <a:t>u(t+1|t+1)</a:t>
            </a:r>
            <a:r>
              <a:rPr lang="fa-IR" i="1" dirty="0">
                <a:latin typeface="Times New Roman" pitchFamily="18" charset="0"/>
                <a:cs typeface="B Nazanin" pitchFamily="2" charset="-78"/>
              </a:rPr>
              <a:t>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اعمال می شود</a:t>
            </a: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ساختار پایه برای پیاده سازی کنترل کننده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04" y="1357298"/>
            <a:ext cx="6362720" cy="5010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rot="10800000">
            <a:off x="928662" y="3214686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5786" y="285749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u(</a:t>
            </a:r>
            <a:r>
              <a:rPr lang="en-US" dirty="0" err="1"/>
              <a:t>t|t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انتخاب مدل: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پاسخ ضربه (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Truncated Impulse Response Model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)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پاسخ پله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تابع تبدیل (پارامترهای کمتر، پیچیدگی محاسبه کنترل، بیان تاخیر)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فضای حالت (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MIMO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، بیان ساده پایداری و مقاوم بودن)</a:t>
            </a:r>
          </a:p>
          <a:p>
            <a:pPr marL="274320" lvl="1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600" dirty="0">
                <a:latin typeface="Times New Roman" pitchFamily="18" charset="0"/>
                <a:cs typeface="B Nazanin" pitchFamily="2" charset="-78"/>
              </a:rPr>
              <a:t>Optimizer</a:t>
            </a:r>
            <a:r>
              <a:rPr lang="fa-IR" sz="2600" dirty="0">
                <a:latin typeface="Times New Roman" pitchFamily="18" charset="0"/>
                <a:cs typeface="B Nazanin" pitchFamily="2" charset="-78"/>
              </a:rPr>
              <a:t>: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تولید سیگنال کنترل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سیگنال کنترل تابع صریح خطی از ورودی و خروجی است اگر تابع معیار مربعی باشد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در صورت وجود قید نیاز به الگوریتمهای بهینه سازی عددی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وابستگی سایز برنامه بهینه سازی به تعداد متغیرها و افق پیش بینی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قابلیت پیاده سازی در کامپیوتر معمولی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افزایش زمان محاسباتی برای کنترل کننده مقید و مقاوم نسبت به حالت بدون قید</a:t>
            </a:r>
          </a:p>
          <a:p>
            <a:pPr marL="548640" lvl="2" indent="-274320" algn="just" rtl="1">
              <a:spcBef>
                <a:spcPts val="58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fa-IR" sz="2200" dirty="0">
                <a:latin typeface="Times New Roman" pitchFamily="18" charset="0"/>
                <a:cs typeface="B Nazanin" pitchFamily="2" charset="-78"/>
              </a:rPr>
              <a:t>کاهش پهنای باند قابل توجه سیستم حلقه بسته با وجود قید</a:t>
            </a:r>
            <a:endParaRPr lang="en-US" sz="2200" dirty="0">
              <a:latin typeface="Times New Roman" pitchFamily="18" charset="0"/>
              <a:cs typeface="B Nazanin" pitchFamily="2" charset="-78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51" y="1754457"/>
            <a:ext cx="860673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 rtl="1" eaLnBrk="0" hangingPunct="0">
              <a:buFontTx/>
              <a:buChar char="•"/>
              <a:tabLst>
                <a:tab pos="685800" algn="l"/>
              </a:tabLst>
            </a:pPr>
            <a:r>
              <a:rPr lang="fa-IR" sz="2400" dirty="0">
                <a:ea typeface="Times New Roman" pitchFamily="18" charset="0"/>
                <a:cs typeface="B Nazanin" pitchFamily="2" charset="-78"/>
              </a:rPr>
              <a:t>مرجع های درس:</a:t>
            </a:r>
          </a:p>
          <a:p>
            <a:pPr eaLnBrk="0" hangingPunct="0">
              <a:buFontTx/>
              <a:buChar char="•"/>
              <a:tabLst>
                <a:tab pos="685800" algn="l"/>
              </a:tabLst>
            </a:pPr>
            <a:r>
              <a:rPr lang="en-US" sz="2400" dirty="0">
                <a:ea typeface="Times New Roman" pitchFamily="18" charset="0"/>
              </a:rPr>
              <a:t>Model Predictive Control</a:t>
            </a:r>
            <a:r>
              <a:rPr lang="fa-IR" sz="2400" dirty="0">
                <a:ea typeface="Times New Roman" pitchFamily="18" charset="0"/>
              </a:rPr>
              <a:t> </a:t>
            </a:r>
          </a:p>
          <a:p>
            <a:pPr eaLnBrk="0" hangingPunct="0">
              <a:tabLst>
                <a:tab pos="685800" algn="l"/>
              </a:tabLst>
            </a:pPr>
            <a:r>
              <a:rPr lang="fa-IR" sz="2400" dirty="0">
                <a:ea typeface="Times New Roman" pitchFamily="18" charset="0"/>
                <a:cs typeface="B Nazanin" pitchFamily="2" charset="-78"/>
              </a:rPr>
              <a:t>	</a:t>
            </a:r>
            <a:r>
              <a:rPr lang="en-US" sz="2400" dirty="0">
                <a:ea typeface="Times New Roman" pitchFamily="18" charset="0"/>
              </a:rPr>
              <a:t>E.F. Camacho &amp;  C. </a:t>
            </a:r>
            <a:r>
              <a:rPr lang="en-US" sz="2400" dirty="0" err="1">
                <a:ea typeface="Times New Roman" pitchFamily="18" charset="0"/>
              </a:rPr>
              <a:t>Bordons</a:t>
            </a:r>
            <a:r>
              <a:rPr lang="fa-IR" sz="2400" dirty="0">
                <a:ea typeface="Times New Roman" pitchFamily="18" charset="0"/>
              </a:rPr>
              <a:t>   </a:t>
            </a:r>
            <a:r>
              <a:rPr lang="en-US" sz="2400" dirty="0">
                <a:ea typeface="Times New Roman" pitchFamily="18" charset="0"/>
              </a:rPr>
              <a:t> 2004</a:t>
            </a:r>
            <a:endParaRPr lang="fa-IR" sz="2400" dirty="0">
              <a:ea typeface="Times New Roman" pitchFamily="18" charset="0"/>
            </a:endParaRPr>
          </a:p>
          <a:p>
            <a:pPr marL="342900" indent="-342900" eaLnBrk="0" hangingPunct="0">
              <a:buFont typeface="Arial" pitchFamily="34" charset="0"/>
              <a:buChar char="•"/>
              <a:tabLst>
                <a:tab pos="685800" algn="l"/>
              </a:tabLst>
            </a:pPr>
            <a:r>
              <a:rPr lang="en-US" sz="2200" dirty="0">
                <a:ea typeface="Times New Roman" pitchFamily="18" charset="0"/>
                <a:cs typeface="B Nazanin" pitchFamily="2" charset="-78"/>
              </a:rPr>
              <a:t>Model Predictive</a:t>
            </a:r>
            <a:r>
              <a:rPr lang="fa-IR" sz="2200" dirty="0">
                <a:ea typeface="Times New Roman" pitchFamily="18" charset="0"/>
                <a:cs typeface="B Nazanin" pitchFamily="2" charset="-78"/>
              </a:rPr>
              <a:t> </a:t>
            </a:r>
            <a:r>
              <a:rPr lang="en-US" sz="2200" dirty="0">
                <a:ea typeface="Times New Roman" pitchFamily="18" charset="0"/>
                <a:cs typeface="B Nazanin" pitchFamily="2" charset="-78"/>
              </a:rPr>
              <a:t>Control System Design</a:t>
            </a:r>
            <a:r>
              <a:rPr lang="fa-IR" sz="2200" dirty="0">
                <a:ea typeface="Times New Roman" pitchFamily="18" charset="0"/>
                <a:cs typeface="B Nazanin" pitchFamily="2" charset="-78"/>
              </a:rPr>
              <a:t> </a:t>
            </a:r>
            <a:r>
              <a:rPr lang="en-US" sz="2200" dirty="0">
                <a:ea typeface="Times New Roman" pitchFamily="18" charset="0"/>
                <a:cs typeface="B Nazanin" pitchFamily="2" charset="-78"/>
              </a:rPr>
              <a:t>and Implementation</a:t>
            </a:r>
            <a:r>
              <a:rPr lang="fa-IR" sz="2200" dirty="0">
                <a:ea typeface="Times New Roman" pitchFamily="18" charset="0"/>
                <a:cs typeface="B Nazanin" pitchFamily="2" charset="-78"/>
              </a:rPr>
              <a:t> </a:t>
            </a:r>
            <a:r>
              <a:rPr lang="en-US" sz="2200" dirty="0">
                <a:ea typeface="Times New Roman" pitchFamily="18" charset="0"/>
                <a:cs typeface="B Nazanin" pitchFamily="2" charset="-78"/>
              </a:rPr>
              <a:t>Using MATLAB</a:t>
            </a:r>
            <a:endParaRPr lang="fa-IR" sz="2200" dirty="0">
              <a:ea typeface="Times New Roman" pitchFamily="18" charset="0"/>
              <a:cs typeface="B Nazanin" pitchFamily="2" charset="-78"/>
            </a:endParaRPr>
          </a:p>
          <a:p>
            <a:pPr eaLnBrk="0" hangingPunct="0">
              <a:tabLst>
                <a:tab pos="685800" algn="l"/>
              </a:tabLst>
            </a:pPr>
            <a:r>
              <a:rPr lang="fa-IR" sz="2400" dirty="0"/>
              <a:t>	</a:t>
            </a:r>
            <a:r>
              <a:rPr lang="en-US" sz="2400" dirty="0" err="1"/>
              <a:t>Liuping</a:t>
            </a:r>
            <a:r>
              <a:rPr lang="en-US" sz="2400" dirty="0"/>
              <a:t> Wang</a:t>
            </a:r>
            <a:r>
              <a:rPr lang="fa-IR" sz="2400" dirty="0"/>
              <a:t> </a:t>
            </a:r>
            <a:r>
              <a:rPr lang="en-US" sz="2400" dirty="0"/>
              <a:t>2009</a:t>
            </a:r>
            <a:endParaRPr lang="fa-IR" sz="2400" dirty="0"/>
          </a:p>
          <a:p>
            <a:pPr marL="342900" indent="-342900" eaLnBrk="0" hangingPunct="0">
              <a:buFont typeface="Arial" pitchFamily="34" charset="0"/>
              <a:buChar char="•"/>
              <a:tabLst>
                <a:tab pos="685800" algn="l"/>
              </a:tabLst>
            </a:pPr>
            <a:r>
              <a:rPr lang="en-US" sz="2200" dirty="0">
                <a:ea typeface="Times New Roman" pitchFamily="18" charset="0"/>
                <a:cs typeface="B Nazanin" pitchFamily="2" charset="-78"/>
              </a:rPr>
              <a:t>Model Predictive Control, Classical, Robust and Stochastics</a:t>
            </a:r>
          </a:p>
          <a:p>
            <a:pPr eaLnBrk="0" hangingPunct="0">
              <a:tabLst>
                <a:tab pos="685800" algn="l"/>
              </a:tabLst>
            </a:pPr>
            <a:r>
              <a:rPr lang="en-US" sz="2400" dirty="0">
                <a:ea typeface="Times New Roman" pitchFamily="18" charset="0"/>
                <a:cs typeface="B Nazanin" pitchFamily="2" charset="-78"/>
              </a:rPr>
              <a:t>	Basil </a:t>
            </a:r>
            <a:r>
              <a:rPr lang="en-US" sz="2400" dirty="0" err="1">
                <a:ea typeface="Times New Roman" pitchFamily="18" charset="0"/>
                <a:cs typeface="B Nazanin" pitchFamily="2" charset="-78"/>
              </a:rPr>
              <a:t>Kouvaritakis</a:t>
            </a:r>
            <a:r>
              <a:rPr lang="en-US" sz="2400" dirty="0">
                <a:ea typeface="Times New Roman" pitchFamily="18" charset="0"/>
                <a:cs typeface="B Nazanin" pitchFamily="2" charset="-78"/>
              </a:rPr>
              <a:t>, Mark Cannon</a:t>
            </a:r>
          </a:p>
          <a:p>
            <a:pPr marL="342900" indent="-342900" eaLnBrk="0" hangingPunct="0">
              <a:buFont typeface="Arial" pitchFamily="34" charset="0"/>
              <a:buChar char="•"/>
              <a:tabLst>
                <a:tab pos="685800" algn="l"/>
              </a:tabLst>
            </a:pPr>
            <a:r>
              <a:rPr lang="en-US" sz="2400" dirty="0">
                <a:ea typeface="Times New Roman" pitchFamily="18" charset="0"/>
                <a:cs typeface="B Nazanin" pitchFamily="2" charset="-78"/>
              </a:rPr>
              <a:t>Nonlinear Model Predictive Control</a:t>
            </a:r>
          </a:p>
          <a:p>
            <a:pPr eaLnBrk="0" hangingPunct="0">
              <a:tabLst>
                <a:tab pos="685800" algn="l"/>
              </a:tabLst>
            </a:pPr>
            <a:r>
              <a:rPr lang="en-US" sz="2800" dirty="0">
                <a:ea typeface="Times New Roman" pitchFamily="18" charset="0"/>
                <a:cs typeface="B Nazanin" pitchFamily="2" charset="-78"/>
              </a:rPr>
              <a:t>	Basil </a:t>
            </a:r>
            <a:r>
              <a:rPr lang="en-US" sz="2800" dirty="0" err="1">
                <a:ea typeface="Times New Roman" pitchFamily="18" charset="0"/>
                <a:cs typeface="B Nazanin" pitchFamily="2" charset="-78"/>
              </a:rPr>
              <a:t>Kouvaritakis</a:t>
            </a:r>
            <a:r>
              <a:rPr lang="en-US" sz="2800" dirty="0">
                <a:ea typeface="Times New Roman" pitchFamily="18" charset="0"/>
                <a:cs typeface="B Nazanin" pitchFamily="2" charset="-78"/>
              </a:rPr>
              <a:t>, Mark Cannon</a:t>
            </a:r>
          </a:p>
          <a:p>
            <a:pPr eaLnBrk="0" hangingPunct="0">
              <a:buFontTx/>
              <a:buChar char="•"/>
              <a:tabLst>
                <a:tab pos="685800" algn="l"/>
              </a:tabLst>
            </a:pPr>
            <a:r>
              <a:rPr lang="en-US" sz="2400" dirty="0">
                <a:ea typeface="Times New Roman" pitchFamily="18" charset="0"/>
                <a:cs typeface="B Nazanin" pitchFamily="2" charset="-78"/>
              </a:rPr>
              <a:t>Several Papers …..</a:t>
            </a:r>
          </a:p>
        </p:txBody>
      </p:sp>
    </p:spTree>
    <p:extLst>
      <p:ext uri="{BB962C8B-B14F-4D97-AF65-F5344CB8AC3E}">
        <p14:creationId xmlns:p14="http://schemas.microsoft.com/office/powerpoint/2010/main" val="385401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3000372"/>
            <a:ext cx="8185202" cy="374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2447924"/>
          </a:xfrm>
        </p:spPr>
        <p:txBody>
          <a:bodyPr>
            <a:normAutofit lnSpcReduction="10000"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شباهت زیاد استراتژی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به رانندگی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معلوم بودن مسیر مرجع برای یک افق پیش بین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در نظر گرفتن مشخصه های خودرو (مدل ذهنی از خودرو)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محاسبه و اعمال سیگنال های کنترل (گاز، ترمز، فرمان) 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اعمال فقط اولین نمونه از سیگنال کنترل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رانندگی در شرایط مه غلیظ!</a:t>
            </a: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مقاسیه با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عملکرد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فقط براساس خطاهای گذشته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عملکرد رانندگی با منطق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شبیه رانندگی با بکارگیری آینه است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استفاده از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بدلیل اهمیت مسیر مرجع در رانندگی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ایده استفاده از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که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setpoint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آن یک نقطه از مسیرمطلوب آینده باشد (عدم مغایرت زیاد با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PID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80% کنترل کننده های صنعت</a:t>
            </a: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عملکرد قابل قبول ، ساختار ساده</a:t>
            </a: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فرض: کنترل کننده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مقدار ضریب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در زمان های مختلف برای عملکرد مناسب:</a:t>
            </a:r>
          </a:p>
          <a:p>
            <a:pPr lvl="2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غلبه بر اینرسی، کاهش اورشوت، کاهش خطای استاتیک</a:t>
            </a:r>
          </a:p>
          <a:p>
            <a:pPr algn="just" rtl="1">
              <a:buNone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3116"/>
            <a:ext cx="7597575" cy="2222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PID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None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85800" y="990600"/>
            <a:ext cx="8153400" cy="5791200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حساس به تغییرات خطا</a:t>
            </a:r>
          </a:p>
          <a:p>
            <a:pPr marL="0" indent="0"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	(پیش بینی خطا در آینده با گام 1) </a:t>
            </a:r>
          </a:p>
          <a:p>
            <a:pPr algn="just" rtl="1">
              <a:buFont typeface="Wingdings 2"/>
              <a:buNone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I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وابسته به و ضعیت خطا در گذشته (نه حال و نه آینده)</a:t>
            </a:r>
          </a:p>
          <a:p>
            <a:pPr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P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: وابسته به خطای حال (نه گذشته و نه آینده)</a:t>
            </a: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نقاط ضعف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(پوشش توسط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MPC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)</a:t>
            </a: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lvl="1"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LTI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بودن سیستم در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B Nazanin" pitchFamily="2" charset="-78"/>
              </a:rPr>
              <a:t>PID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برای سیستم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NMP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سبب افزایش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undershoot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 می شود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اثر خطای آینده فقط برای یک گام (عدم واکنش قبل از وقوع حادثه)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مشکلات زیاد در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MIMO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عدم کارایی در حضور تاخیر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عدم اعمال قید ورودی، حالت، خروجی و ... در طراحی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990600"/>
            <a:ext cx="24860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641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PID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None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857232"/>
            <a:ext cx="523875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428860" y="5429264"/>
            <a:ext cx="500066" cy="21431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III</a:t>
            </a:r>
          </a:p>
        </p:txBody>
      </p:sp>
      <p:sp>
        <p:nvSpPr>
          <p:cNvPr id="9" name="Rectangle 8"/>
          <p:cNvSpPr/>
          <p:nvPr/>
        </p:nvSpPr>
        <p:spPr>
          <a:xfrm>
            <a:off x="6072198" y="5429264"/>
            <a:ext cx="500066" cy="21431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507866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8892480" cy="450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6497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 MPC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7"/>
            <a:ext cx="8890620" cy="4282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212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Controller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None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algn="just" rtl="1">
              <a:buFont typeface="Arial" pitchFamily="34" charset="0"/>
              <a:buChar char="•"/>
            </a:pPr>
            <a:endParaRPr lang="fa-IR" dirty="0">
              <a:latin typeface="Times New Roman" pitchFamily="18" charset="0"/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685800" y="990600"/>
                <a:ext cx="8153400" cy="579120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580"/>
                  </a:spcBef>
                  <a:buClr>
                    <a:schemeClr val="accent1"/>
                  </a:buClr>
                  <a:buSzPct val="85000"/>
                  <a:buFont typeface="Wingdings 2"/>
                  <a:buChar char="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SzPct val="85000"/>
                  <a:buFont typeface="Wingdings 2"/>
                  <a:buChar char="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SzPct val="85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SzPct val="80000"/>
                  <a:buFont typeface="Wingdings 2"/>
                  <a:buChar char="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FontTx/>
                  <a:buChar char="o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228600" algn="l" rtl="0" eaLnBrk="1" latinLnBrk="0" hangingPunct="1">
                  <a:spcBef>
                    <a:spcPts val="370"/>
                  </a:spcBef>
                  <a:buClr>
                    <a:schemeClr val="accent3"/>
                  </a:buClr>
                  <a:buChar char="•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228600" algn="l" rtl="0" eaLnBrk="1" latinLnBrk="0" hangingPunct="1">
                  <a:spcBef>
                    <a:spcPts val="370"/>
                  </a:spcBef>
                  <a:buClr>
                    <a:schemeClr val="accent2"/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94560" indent="-228600" algn="l" rtl="0" eaLnBrk="1" latinLnBrk="0" hangingPunct="1">
                  <a:spcBef>
                    <a:spcPts val="370"/>
                  </a:spcBef>
                  <a:buClr>
                    <a:schemeClr val="accent1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68880" indent="-228600" algn="l" rtl="0" eaLnBrk="1" latinLnBrk="0" hangingPunct="1">
                  <a:spcBef>
                    <a:spcPts val="370"/>
                  </a:spcBef>
                  <a:buClr>
                    <a:schemeClr val="accent2">
                      <a:tint val="60000"/>
                    </a:schemeClr>
                  </a:buClr>
                  <a:buChar char="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دینامیک وارون</a:t>
                </a: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ایده آل: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/>
                        <a:cs typeface="B Nazanin" pitchFamily="2" charset="-78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B Nazanin" pitchFamily="2" charset="-78"/>
                          </a:rPr>
                          <m:t>s</m:t>
                        </m:r>
                      </m:e>
                    </m:d>
                    <m:r>
                      <a:rPr lang="en-US" b="0" i="0" smtClean="0">
                        <a:latin typeface="Cambria Math"/>
                        <a:cs typeface="B Nazanin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itchFamily="2" charset="-78"/>
                      </a:rPr>
                      <m:t>𝐺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𝑠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1</m:t>
                        </m:r>
                      </m:sup>
                    </m:sSup>
                  </m:oMath>
                </a14:m>
                <a:endParaRPr lang="en-US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endParaRPr lang="fa-IR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endParaRPr lang="fa-IR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endParaRPr lang="fa-IR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عدم وجود معکوس همه سیستم ها</a:t>
                </a: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عدم قابلیت ساخت همه معکوس ها</a:t>
                </a:r>
                <a:r>
                  <a:rPr lang="en-US" dirty="0">
                    <a:latin typeface="Times New Roman" pitchFamily="18" charset="0"/>
                    <a:cs typeface="B Nazanin" pitchFamily="2" charset="-78"/>
                  </a:rPr>
                  <a:t>]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  <a:cs typeface="B Nazanin" pitchFamily="2" charset="-78"/>
                      </a:rPr>
                      <m:t>(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𝑠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B Nazanin" pitchFamily="2" charset="-78"/>
                  </a:rPr>
                  <a:t>)</a:t>
                </a: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غیرعلی</a:t>
                </a:r>
                <a:r>
                  <a:rPr lang="en-US" dirty="0">
                    <a:latin typeface="Times New Roman" pitchFamily="18" charset="0"/>
                    <a:cs typeface="B Nazanin" pitchFamily="2" charset="-78"/>
                  </a:rPr>
                  <a:t>[</a:t>
                </a:r>
                <a:endParaRPr lang="fa-IR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عدم وجود معکوس منحصر به فرد برای سیستم غیرخطی</a:t>
                </a: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وجود اغتشاش</a:t>
                </a: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دقت مدل سازی</a:t>
                </a:r>
                <a:endParaRPr lang="en-US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پلنت ناپایدار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𝑠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1</m:t>
                        </m:r>
                      </m:den>
                    </m:f>
                  </m:oMath>
                </a14:m>
                <a:endParaRPr lang="en-US" dirty="0">
                  <a:latin typeface="Times New Roman" pitchFamily="18" charset="0"/>
                  <a:cs typeface="B Nazanin" pitchFamily="2" charset="-78"/>
                </a:endParaRPr>
              </a:p>
              <a:p>
                <a:pPr lvl="1" algn="just" rtl="1">
                  <a:buFont typeface="Arial" pitchFamily="34" charset="0"/>
                  <a:buChar char="•"/>
                </a:pPr>
                <a:r>
                  <a:rPr lang="en-US" dirty="0">
                    <a:latin typeface="Times New Roman" pitchFamily="18" charset="0"/>
                    <a:cs typeface="B Nazanin" pitchFamily="2" charset="-78"/>
                  </a:rPr>
                  <a:t>NMP</a:t>
                </a:r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 بودن پلنت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𝑠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  <a:cs typeface="B Nazanin" pitchFamily="2" charset="-78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𝑠</m:t>
                            </m:r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/>
                                <a:cs typeface="B Nazanin" pitchFamily="2" charset="-78"/>
                              </a:rPr>
                              <m:t>𝑏</m:t>
                            </m:r>
                          </m:e>
                        </m:d>
                      </m:den>
                    </m:f>
                  </m:oMath>
                </a14:m>
                <a:r>
                  <a:rPr lang="fa-IR" dirty="0">
                    <a:latin typeface="Times New Roman" pitchFamily="18" charset="0"/>
                    <a:cs typeface="B Nazanin" pitchFamily="2" charset="-78"/>
                  </a:rPr>
                  <a:t> وارون ناپایدار (و غیر علی)</a:t>
                </a: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990600"/>
                <a:ext cx="8153400" cy="5791200"/>
              </a:xfrm>
              <a:prstGeom prst="rect">
                <a:avLst/>
              </a:prstGeom>
              <a:blipFill rotWithShape="1">
                <a:blip r:embed="rId2"/>
                <a:stretch>
                  <a:fillRect t="-842" r="-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18" y="1988840"/>
            <a:ext cx="699135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152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51" y="313037"/>
            <a:ext cx="8606730" cy="666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مباحث کلاس :</a:t>
            </a:r>
            <a:endParaRPr lang="en-US" sz="2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مقدمات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روش های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</a:t>
            </a:r>
            <a:r>
              <a:rPr lang="en-US" sz="20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a-IR" sz="2000" dirty="0">
                <a:effectLst/>
                <a:latin typeface="B Nazanin" panose="000004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برای سیستم های خطی</a:t>
            </a: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 :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MAC</a:t>
            </a: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،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DMC</a:t>
            </a: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،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PFC</a:t>
            </a: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،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GPC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a-I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تیونینگ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کنترل پیش بین مقید برای سیستم های خطی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fa-I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تحلیل پایداری کنترل پیش بین خطی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Extended DMC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Nonlinear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Robust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Economic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Tube Based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 eaLnBrk="0" hangingPunct="0">
              <a:tabLst>
                <a:tab pos="685800" algn="l"/>
              </a:tabLst>
            </a:pPr>
            <a:endParaRPr lang="fa-IR" sz="2400" b="1" dirty="0">
              <a:ea typeface="Times New Roman" pitchFamily="18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332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51" y="1605699"/>
            <a:ext cx="8606730" cy="408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 rtl="1" eaLnBrk="0" hangingPunct="0">
              <a:tabLst>
                <a:tab pos="685800" algn="l"/>
              </a:tabLst>
            </a:pPr>
            <a:r>
              <a:rPr lang="fa-IR" sz="2400" dirty="0">
                <a:ea typeface="Times New Roman" pitchFamily="18" charset="0"/>
                <a:cs typeface="B Titr" pitchFamily="2" charset="-78"/>
              </a:rPr>
              <a:t>ارزیابی</a:t>
            </a:r>
            <a:r>
              <a:rPr lang="fa-IR" sz="2400" dirty="0">
                <a:ea typeface="Times New Roman" pitchFamily="18" charset="0"/>
                <a:cs typeface="B Nazanin" pitchFamily="2" charset="-78"/>
              </a:rPr>
              <a:t>:</a:t>
            </a:r>
          </a:p>
          <a:p>
            <a:pPr algn="r" rtl="1" eaLnBrk="0" hangingPunct="0">
              <a:buFontTx/>
              <a:buChar char="•"/>
              <a:tabLst>
                <a:tab pos="685800" algn="l"/>
              </a:tabLst>
            </a:pPr>
            <a:endParaRPr lang="fa-IR" sz="2400" dirty="0">
              <a:ea typeface="Times New Roman" pitchFamily="18" charset="0"/>
              <a:cs typeface="B Nazanin" pitchFamily="2" charset="-78"/>
            </a:endParaRP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r>
              <a:rPr lang="fa-IR" sz="2400" b="1" dirty="0">
                <a:ea typeface="Times New Roman" pitchFamily="18" charset="0"/>
                <a:cs typeface="B Nazanin" pitchFamily="2" charset="-78"/>
              </a:rPr>
              <a:t>تکالیف: 5 نمره</a:t>
            </a: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r>
              <a:rPr lang="fa-IR" sz="2400" b="1" dirty="0">
                <a:ea typeface="Times New Roman" pitchFamily="18" charset="0"/>
                <a:cs typeface="B Nazanin" pitchFamily="2" charset="-78"/>
              </a:rPr>
              <a:t>سمینار 1 نمره</a:t>
            </a:r>
            <a:r>
              <a:rPr lang="fa-IR" sz="2400" dirty="0">
                <a:ea typeface="Times New Roman" pitchFamily="18" charset="0"/>
                <a:cs typeface="B Nazanin" pitchFamily="2" charset="-78"/>
              </a:rPr>
              <a:t> </a:t>
            </a:r>
            <a:endParaRPr lang="fa-IR" sz="2400" dirty="0" smtClean="0">
              <a:ea typeface="Times New Roman" pitchFamily="18" charset="0"/>
              <a:cs typeface="B Nazanin" pitchFamily="2" charset="-78"/>
            </a:endParaRPr>
          </a:p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گزارش و ارائه‏ی یک مقاله از میان موضوع‏های صفحه‏ی بعد:          </a:t>
            </a:r>
            <a:r>
              <a:rPr lang="fa-IR" sz="1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 نمره</a:t>
            </a:r>
            <a:endParaRPr lang="en-US" sz="1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به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‏ازای هر مقاله بیش‏تر:                                                       </a:t>
            </a:r>
            <a:r>
              <a:rPr lang="fa-IR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0.5 نمره تا سقف 1 نمره 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(تشویقی)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endParaRPr lang="fa-IR" sz="2400" b="1" dirty="0">
              <a:ea typeface="Times New Roman" pitchFamily="18" charset="0"/>
              <a:cs typeface="B Nazanin" pitchFamily="2" charset="-78"/>
            </a:endParaRP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r>
              <a:rPr lang="fa-IR" sz="2400" b="1" dirty="0">
                <a:ea typeface="Times New Roman" pitchFamily="18" charset="0"/>
                <a:cs typeface="B Nazanin" pitchFamily="2" charset="-78"/>
              </a:rPr>
              <a:t>کوییز : 6 نمره</a:t>
            </a: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r>
              <a:rPr lang="fa-IR" sz="2400" b="1" dirty="0">
                <a:ea typeface="Times New Roman" pitchFamily="18" charset="0"/>
                <a:cs typeface="B Nazanin" pitchFamily="2" charset="-78"/>
              </a:rPr>
              <a:t>امتحان پایان ترم : 8 نمره</a:t>
            </a:r>
          </a:p>
          <a:p>
            <a:pPr marL="800100" lvl="1" indent="-342900" algn="r" rtl="1" eaLnBrk="0" hangingPunct="0">
              <a:buFont typeface="Wingdings" pitchFamily="2" charset="2"/>
              <a:buChar char="q"/>
              <a:tabLst>
                <a:tab pos="685800" algn="l"/>
              </a:tabLst>
            </a:pPr>
            <a:endParaRPr lang="fa-IR" sz="2400" b="1" dirty="0">
              <a:ea typeface="Times New Roman" pitchFamily="18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120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51" y="1034517"/>
            <a:ext cx="8606730" cy="522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Project Topics: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Nonlinear MPC (NMPC)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Robust MPC (RMPC)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Explicit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Economic MPC (EMPC)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Tube based MPC (TMPC)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Tube based Economic MPC (TEMPC)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LPV (Linear Parameter Varying)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PWA (Piece-Wise Affine)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switched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MLD (Mixed Logical Dynamical)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655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Model Predictive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51" y="1316645"/>
            <a:ext cx="8606730" cy="4661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Hybrid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multi agent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Distributed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time-delay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smart grid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Fault Tolerant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MPC for T-S Fuzzy systems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Data Driven MPC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Event Triggered MPC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 startAt="11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Model Based Reinforcement Learning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2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CHAPTER 1: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Introduction to Model Predictive Control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49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اولین کاربرد صنعتی از دهه 70 و سپس رشد سریع در صنعت</a:t>
            </a:r>
          </a:p>
          <a:p>
            <a:pPr>
              <a:buNone/>
            </a:pPr>
            <a:r>
              <a:rPr lang="en-US" b="1" dirty="0"/>
              <a:t>First industrial developments: About 1970.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i="1" dirty="0"/>
              <a:t>Shell Texas: Cutler et al. (Proc. JACC 1980)</a:t>
            </a:r>
          </a:p>
          <a:p>
            <a:pPr>
              <a:buNone/>
            </a:pPr>
            <a:r>
              <a:rPr lang="it-IT" dirty="0"/>
              <a:t>• </a:t>
            </a:r>
            <a:r>
              <a:rPr lang="it-IT" i="1" dirty="0"/>
              <a:t>Adersa France: Richalet. (Automatica 1978)</a:t>
            </a:r>
          </a:p>
          <a:p>
            <a:pPr>
              <a:buNone/>
            </a:pPr>
            <a:r>
              <a:rPr lang="en-US" dirty="0"/>
              <a:t>Patents:</a:t>
            </a:r>
          </a:p>
          <a:p>
            <a:pPr>
              <a:buNone/>
            </a:pPr>
            <a:r>
              <a:rPr lang="en-US" dirty="0"/>
              <a:t>• Martin-Sanchez (Spain), 1976.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Prett</a:t>
            </a:r>
            <a:r>
              <a:rPr lang="en-US" dirty="0"/>
              <a:t>, </a:t>
            </a:r>
            <a:r>
              <a:rPr lang="en-US" dirty="0" err="1"/>
              <a:t>Ramaker</a:t>
            </a:r>
            <a:r>
              <a:rPr lang="en-US" dirty="0"/>
              <a:t>, Cutler (Shell), 1982.</a:t>
            </a:r>
          </a:p>
          <a:p>
            <a:pPr>
              <a:buNone/>
            </a:pPr>
            <a:r>
              <a:rPr lang="en-US" sz="2800" b="1" dirty="0"/>
              <a:t>Academics:</a:t>
            </a:r>
          </a:p>
          <a:p>
            <a:pPr>
              <a:buNone/>
            </a:pPr>
            <a:r>
              <a:rPr lang="en-US" dirty="0"/>
              <a:t>• Kleinman (1970)</a:t>
            </a:r>
          </a:p>
          <a:p>
            <a:pPr>
              <a:buNone/>
            </a:pPr>
            <a:r>
              <a:rPr lang="en-US" dirty="0"/>
              <a:t>• Kwon and Pearson (1975)</a:t>
            </a:r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Rouhani</a:t>
            </a:r>
            <a:r>
              <a:rPr lang="en-US" dirty="0"/>
              <a:t> and </a:t>
            </a:r>
            <a:r>
              <a:rPr lang="en-US" dirty="0" err="1"/>
              <a:t>Mehra</a:t>
            </a:r>
            <a:r>
              <a:rPr lang="en-US" dirty="0"/>
              <a:t> (1982)</a:t>
            </a:r>
          </a:p>
          <a:p>
            <a:pPr>
              <a:buNone/>
            </a:pPr>
            <a:r>
              <a:rPr lang="en-US" dirty="0"/>
              <a:t>• Clarke et al (1987)</a:t>
            </a:r>
            <a:endParaRPr lang="fa-IR" dirty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Introduction to Model Predictive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838200"/>
            <a:ext cx="8153400" cy="5791200"/>
          </a:xfrm>
        </p:spPr>
        <p:txBody>
          <a:bodyPr>
            <a:normAutofit/>
          </a:bodyPr>
          <a:lstStyle/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کنترل پیش بین مدل:</a:t>
            </a:r>
          </a:p>
          <a:p>
            <a:pPr lvl="1"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محدوده وسیعی از روشهای کنترل که به </a:t>
            </a:r>
            <a:r>
              <a:rPr lang="fa-IR" dirty="0">
                <a:solidFill>
                  <a:srgbClr val="FF0000"/>
                </a:solidFill>
                <a:latin typeface="Times New Roman" pitchFamily="18" charset="0"/>
                <a:cs typeface="B Nazanin" pitchFamily="2" charset="-78"/>
              </a:rPr>
              <a:t>صورت صریح </a:t>
            </a:r>
            <a:r>
              <a:rPr lang="fa-IR" dirty="0">
                <a:latin typeface="Times New Roman" pitchFamily="18" charset="0"/>
                <a:cs typeface="B Nazanin" pitchFamily="2" charset="-78"/>
              </a:rPr>
              <a:t>از مدل فرایند برای به دست آوردن سیگنال کنترل استفاده می کند. بر اساس بهینه سازی یک تابع هدف</a:t>
            </a: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algn="just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وجه اشتراک کنترل کننده های پیش بین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استفاده صریح از مدل فرایند برای پیش بینی خروجی سیستم در زمانهای آینده (افق پیش بین)</a:t>
            </a:r>
            <a:endParaRPr lang="en-US" dirty="0">
              <a:latin typeface="Times New Roman" pitchFamily="18" charset="0"/>
              <a:cs typeface="B Nazanin" pitchFamily="2" charset="-78"/>
            </a:endParaRP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محاسبه سیگنال کنترل بر اساس مینیمم سازی یک تابع هدف</a:t>
            </a:r>
          </a:p>
          <a:p>
            <a:pPr lvl="1" algn="just" rtl="1">
              <a:buFont typeface="Arial" pitchFamily="34" charset="0"/>
              <a:buChar char="•"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استراتژی برگشتی </a:t>
            </a:r>
            <a:r>
              <a:rPr lang="en-US" dirty="0">
                <a:latin typeface="Times New Roman" pitchFamily="18" charset="0"/>
                <a:cs typeface="B Nazanin" pitchFamily="2" charset="-78"/>
              </a:rPr>
              <a:t>(Receding)</a:t>
            </a:r>
            <a:endParaRPr lang="fa-IR" dirty="0">
              <a:latin typeface="Times New Roman" pitchFamily="18" charset="0"/>
              <a:cs typeface="B Nazanin" pitchFamily="2" charset="-78"/>
            </a:endParaRPr>
          </a:p>
          <a:p>
            <a:pPr lvl="1" algn="just" rtl="1">
              <a:buNone/>
            </a:pPr>
            <a:r>
              <a:rPr lang="fa-IR" dirty="0">
                <a:latin typeface="Times New Roman" pitchFamily="18" charset="0"/>
                <a:cs typeface="B Nazanin" pitchFamily="2" charset="-78"/>
              </a:rPr>
              <a:t>	اولین نمونه از سیگنال کنترل محاسبه شده به سیستم اعمال می شود (بر اساس یک افق در تابع هدف)</a:t>
            </a:r>
          </a:p>
          <a:p>
            <a:pPr algn="just" rtl="1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24450-E609-4A8B-B5DE-291917C4829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2332</TotalTime>
  <Words>1234</Words>
  <Application>Microsoft Office PowerPoint</Application>
  <PresentationFormat>On-screen Show (4:3)</PresentationFormat>
  <Paragraphs>264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Model Predictive Control </vt:lpstr>
      <vt:lpstr>Model Predictive Control</vt:lpstr>
      <vt:lpstr>Model Predictive Control</vt:lpstr>
      <vt:lpstr>Model Predictive Control</vt:lpstr>
      <vt:lpstr>Model Predictive Control</vt:lpstr>
      <vt:lpstr>Model Predictive Control</vt:lpstr>
      <vt:lpstr>CHAPTER 1: Introduction to Model Predictive Control </vt:lpstr>
      <vt:lpstr>Introduction to Model Predictive Control</vt:lpstr>
      <vt:lpstr>Introduction to Model Predictive Control</vt:lpstr>
      <vt:lpstr>Introduction to Model Predictive Control</vt:lpstr>
      <vt:lpstr>Introduction to Model Predictive Control</vt:lpstr>
      <vt:lpstr>Introduction to Model Predictive Control</vt:lpstr>
      <vt:lpstr>Introduction to Model Predictive Control</vt:lpstr>
      <vt:lpstr>1.1 MPC Strategy</vt:lpstr>
      <vt:lpstr>1.1 MPC Strategy</vt:lpstr>
      <vt:lpstr>1.1 MPC Strategy</vt:lpstr>
      <vt:lpstr>1.1 MPC Strategy</vt:lpstr>
      <vt:lpstr>1.1 MPC Strategy</vt:lpstr>
      <vt:lpstr>1.1 MPC Strategy</vt:lpstr>
      <vt:lpstr>1.1 MPC Strategy</vt:lpstr>
      <vt:lpstr>1.1 MPC Strategy</vt:lpstr>
      <vt:lpstr>1.1 PID Strategy</vt:lpstr>
      <vt:lpstr>1.1 PID Strategy</vt:lpstr>
      <vt:lpstr>1.1 PID Strategy</vt:lpstr>
      <vt:lpstr>1.1 MPC Strategy</vt:lpstr>
      <vt:lpstr>1.1 MPC Strategy</vt:lpstr>
      <vt:lpstr>Controller Concepts</vt:lpstr>
    </vt:vector>
  </TitlesOfParts>
  <Company>University of Tehran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 Shamaghdari</dc:creator>
  <cp:lastModifiedBy>User</cp:lastModifiedBy>
  <cp:revision>284</cp:revision>
  <dcterms:created xsi:type="dcterms:W3CDTF">2012-06-16T21:10:19Z</dcterms:created>
  <dcterms:modified xsi:type="dcterms:W3CDTF">2024-02-13T10:43:55Z</dcterms:modified>
</cp:coreProperties>
</file>